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8"/>
  </p:notesMasterIdLst>
  <p:sldIdLst>
    <p:sldId id="267" r:id="rId2"/>
    <p:sldId id="327" r:id="rId3"/>
    <p:sldId id="269" r:id="rId4"/>
    <p:sldId id="328" r:id="rId5"/>
    <p:sldId id="329"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04" r:id="rId25"/>
    <p:sldId id="257" r:id="rId26"/>
    <p:sldId id="258" r:id="rId27"/>
    <p:sldId id="259" r:id="rId28"/>
    <p:sldId id="260" r:id="rId29"/>
    <p:sldId id="261" r:id="rId30"/>
    <p:sldId id="262" r:id="rId31"/>
    <p:sldId id="301" r:id="rId32"/>
    <p:sldId id="324" r:id="rId33"/>
    <p:sldId id="325" r:id="rId34"/>
    <p:sldId id="326" r:id="rId35"/>
    <p:sldId id="290" r:id="rId36"/>
    <p:sldId id="291" r:id="rId37"/>
    <p:sldId id="292" r:id="rId38"/>
    <p:sldId id="293" r:id="rId39"/>
    <p:sldId id="294" r:id="rId40"/>
    <p:sldId id="295" r:id="rId41"/>
    <p:sldId id="296" r:id="rId42"/>
    <p:sldId id="297" r:id="rId43"/>
    <p:sldId id="298" r:id="rId44"/>
    <p:sldId id="299" r:id="rId45"/>
    <p:sldId id="300" r:id="rId46"/>
    <p:sldId id="28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3737"/>
    <a:srgbClr val="1A3384"/>
    <a:srgbClr val="5D85B5"/>
    <a:srgbClr val="4A3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119" d="100"/>
          <a:sy n="119" d="100"/>
        </p:scale>
        <p:origin x="9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13CAF-8844-4BEF-8155-F6816E595233}" type="datetimeFigureOut">
              <a:rPr lang="en-US" smtClean="0"/>
              <a:t>3/21/2019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98584-F2ED-43F0-93C2-0A1999429C41}" type="slidenum">
              <a:rPr lang="en-US" smtClean="0"/>
              <a:t>‹#›</a:t>
            </a:fld>
            <a:endParaRPr lang="en-US"/>
          </a:p>
        </p:txBody>
      </p:sp>
    </p:spTree>
    <p:extLst>
      <p:ext uri="{BB962C8B-B14F-4D97-AF65-F5344CB8AC3E}">
        <p14:creationId xmlns:p14="http://schemas.microsoft.com/office/powerpoint/2010/main" val="215167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6</a:t>
            </a:fld>
            <a:endParaRPr lang="en-US"/>
          </a:p>
        </p:txBody>
      </p:sp>
    </p:spTree>
    <p:extLst>
      <p:ext uri="{BB962C8B-B14F-4D97-AF65-F5344CB8AC3E}">
        <p14:creationId xmlns:p14="http://schemas.microsoft.com/office/powerpoint/2010/main" val="1862445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C0BE4-2381-4C2C-BCD2-2F848926283F}" type="slidenum">
              <a:rPr lang="en-US" smtClean="0"/>
              <a:t>15</a:t>
            </a:fld>
            <a:endParaRPr lang="en-US" dirty="0"/>
          </a:p>
        </p:txBody>
      </p:sp>
    </p:spTree>
    <p:extLst>
      <p:ext uri="{BB962C8B-B14F-4D97-AF65-F5344CB8AC3E}">
        <p14:creationId xmlns:p14="http://schemas.microsoft.com/office/powerpoint/2010/main" val="70874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C0BE4-2381-4C2C-BCD2-2F848926283F}" type="slidenum">
              <a:rPr lang="en-US" smtClean="0"/>
              <a:t>16</a:t>
            </a:fld>
            <a:endParaRPr lang="en-US" dirty="0"/>
          </a:p>
        </p:txBody>
      </p:sp>
    </p:spTree>
    <p:extLst>
      <p:ext uri="{BB962C8B-B14F-4D97-AF65-F5344CB8AC3E}">
        <p14:creationId xmlns:p14="http://schemas.microsoft.com/office/powerpoint/2010/main" val="2529446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C0BE4-2381-4C2C-BCD2-2F848926283F}" type="slidenum">
              <a:rPr lang="en-US" smtClean="0"/>
              <a:t>17</a:t>
            </a:fld>
            <a:endParaRPr lang="en-US" dirty="0"/>
          </a:p>
        </p:txBody>
      </p:sp>
    </p:spTree>
    <p:extLst>
      <p:ext uri="{BB962C8B-B14F-4D97-AF65-F5344CB8AC3E}">
        <p14:creationId xmlns:p14="http://schemas.microsoft.com/office/powerpoint/2010/main" val="220036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C0BE4-2381-4C2C-BCD2-2F848926283F}" type="slidenum">
              <a:rPr lang="en-US" smtClean="0"/>
              <a:t>18</a:t>
            </a:fld>
            <a:endParaRPr lang="en-US" dirty="0"/>
          </a:p>
        </p:txBody>
      </p:sp>
    </p:spTree>
    <p:extLst>
      <p:ext uri="{BB962C8B-B14F-4D97-AF65-F5344CB8AC3E}">
        <p14:creationId xmlns:p14="http://schemas.microsoft.com/office/powerpoint/2010/main" val="392130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0D4BC-3479-4F40-AA26-DC4F9B7B5A3D}" type="slidenum">
              <a:rPr lang="en-US" smtClean="0"/>
              <a:t>22</a:t>
            </a:fld>
            <a:endParaRPr lang="en-US"/>
          </a:p>
        </p:txBody>
      </p:sp>
    </p:spTree>
    <p:extLst>
      <p:ext uri="{BB962C8B-B14F-4D97-AF65-F5344CB8AC3E}">
        <p14:creationId xmlns:p14="http://schemas.microsoft.com/office/powerpoint/2010/main" val="342219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0D4BC-3479-4F40-AA26-DC4F9B7B5A3D}" type="slidenum">
              <a:rPr lang="en-US" smtClean="0"/>
              <a:t>23</a:t>
            </a:fld>
            <a:endParaRPr lang="en-US"/>
          </a:p>
        </p:txBody>
      </p:sp>
    </p:spTree>
    <p:extLst>
      <p:ext uri="{BB962C8B-B14F-4D97-AF65-F5344CB8AC3E}">
        <p14:creationId xmlns:p14="http://schemas.microsoft.com/office/powerpoint/2010/main" val="133474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46</a:t>
            </a:fld>
            <a:endParaRPr lang="en-US"/>
          </a:p>
        </p:txBody>
      </p:sp>
    </p:spTree>
    <p:extLst>
      <p:ext uri="{BB962C8B-B14F-4D97-AF65-F5344CB8AC3E}">
        <p14:creationId xmlns:p14="http://schemas.microsoft.com/office/powerpoint/2010/main" val="313541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7</a:t>
            </a:fld>
            <a:endParaRPr lang="en-US"/>
          </a:p>
        </p:txBody>
      </p:sp>
    </p:spTree>
    <p:extLst>
      <p:ext uri="{BB962C8B-B14F-4D97-AF65-F5344CB8AC3E}">
        <p14:creationId xmlns:p14="http://schemas.microsoft.com/office/powerpoint/2010/main" val="76312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point,</a:t>
            </a:r>
            <a:r>
              <a:rPr lang="en-US" baseline="0" dirty="0" smtClean="0"/>
              <a:t> a service purchase order is not valid and will need to be received, closed out or cancelled prior to FEYE</a:t>
            </a:r>
            <a:endParaRPr lang="en-US" dirty="0"/>
          </a:p>
        </p:txBody>
      </p:sp>
      <p:sp>
        <p:nvSpPr>
          <p:cNvPr id="4" name="Slide Number Placeholder 3"/>
          <p:cNvSpPr>
            <a:spLocks noGrp="1"/>
          </p:cNvSpPr>
          <p:nvPr>
            <p:ph type="sldNum" sz="quarter" idx="10"/>
          </p:nvPr>
        </p:nvSpPr>
        <p:spPr/>
        <p:txBody>
          <a:bodyPr/>
          <a:lstStyle/>
          <a:p>
            <a:fld id="{5C40D4BC-3479-4F40-AA26-DC4F9B7B5A3D}" type="slidenum">
              <a:rPr lang="en-US" smtClean="0"/>
              <a:t>8</a:t>
            </a:fld>
            <a:endParaRPr lang="en-US"/>
          </a:p>
        </p:txBody>
      </p:sp>
    </p:spTree>
    <p:extLst>
      <p:ext uri="{BB962C8B-B14F-4D97-AF65-F5344CB8AC3E}">
        <p14:creationId xmlns:p14="http://schemas.microsoft.com/office/powerpoint/2010/main" val="412779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9</a:t>
            </a:fld>
            <a:endParaRPr lang="en-US"/>
          </a:p>
        </p:txBody>
      </p:sp>
    </p:spTree>
    <p:extLst>
      <p:ext uri="{BB962C8B-B14F-4D97-AF65-F5344CB8AC3E}">
        <p14:creationId xmlns:p14="http://schemas.microsoft.com/office/powerpoint/2010/main" val="220972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10</a:t>
            </a:fld>
            <a:endParaRPr lang="en-US"/>
          </a:p>
        </p:txBody>
      </p:sp>
    </p:spTree>
    <p:extLst>
      <p:ext uri="{BB962C8B-B14F-4D97-AF65-F5344CB8AC3E}">
        <p14:creationId xmlns:p14="http://schemas.microsoft.com/office/powerpoint/2010/main" val="242531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11</a:t>
            </a:fld>
            <a:endParaRPr lang="en-US"/>
          </a:p>
        </p:txBody>
      </p:sp>
    </p:spTree>
    <p:extLst>
      <p:ext uri="{BB962C8B-B14F-4D97-AF65-F5344CB8AC3E}">
        <p14:creationId xmlns:p14="http://schemas.microsoft.com/office/powerpoint/2010/main" val="297302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0D4BC-3479-4F40-AA26-DC4F9B7B5A3D}" type="slidenum">
              <a:rPr lang="en-US" smtClean="0"/>
              <a:t>12</a:t>
            </a:fld>
            <a:endParaRPr lang="en-US"/>
          </a:p>
        </p:txBody>
      </p:sp>
    </p:spTree>
    <p:extLst>
      <p:ext uri="{BB962C8B-B14F-4D97-AF65-F5344CB8AC3E}">
        <p14:creationId xmlns:p14="http://schemas.microsoft.com/office/powerpoint/2010/main" val="236268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0D4BC-3479-4F40-AA26-DC4F9B7B5A3D}" type="slidenum">
              <a:rPr lang="en-US" smtClean="0"/>
              <a:t>13</a:t>
            </a:fld>
            <a:endParaRPr lang="en-US"/>
          </a:p>
        </p:txBody>
      </p:sp>
    </p:spTree>
    <p:extLst>
      <p:ext uri="{BB962C8B-B14F-4D97-AF65-F5344CB8AC3E}">
        <p14:creationId xmlns:p14="http://schemas.microsoft.com/office/powerpoint/2010/main" val="19929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cancelling a PO, it will ask if you are sure…choose Yes.</a:t>
            </a:r>
            <a:r>
              <a:rPr lang="en-US" baseline="0" dirty="0" smtClean="0"/>
              <a:t>  Then it will bring up a screen for you to leave a comment on why PO is being cancelled.  You will still need to save after this.</a:t>
            </a:r>
            <a:endParaRPr lang="en-US" dirty="0"/>
          </a:p>
        </p:txBody>
      </p:sp>
      <p:sp>
        <p:nvSpPr>
          <p:cNvPr id="4" name="Slide Number Placeholder 3"/>
          <p:cNvSpPr>
            <a:spLocks noGrp="1"/>
          </p:cNvSpPr>
          <p:nvPr>
            <p:ph type="sldNum" sz="quarter" idx="10"/>
          </p:nvPr>
        </p:nvSpPr>
        <p:spPr/>
        <p:txBody>
          <a:bodyPr/>
          <a:lstStyle/>
          <a:p>
            <a:fld id="{216C0BE4-2381-4C2C-BCD2-2F848926283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089372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C6368B8-D5AB-4C6E-909E-5173B96A4473}" type="datetimeFigureOut">
              <a:rPr lang="en-US" smtClean="0"/>
              <a:t>3/21/2019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4C97892-C8DF-474A-9386-D42D87D3B97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92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23507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081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674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4822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523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994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85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722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276214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252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6368B8-D5AB-4C6E-909E-5173B96A4473}"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218725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6368B8-D5AB-4C6E-909E-5173B96A4473}"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97892-C8DF-474A-9386-D42D87D3B97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54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6368B8-D5AB-4C6E-909E-5173B96A4473}"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87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368B8-D5AB-4C6E-909E-5173B96A4473}"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68824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64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79780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6368B8-D5AB-4C6E-909E-5173B96A4473}" type="datetimeFigureOut">
              <a:rPr lang="en-US" smtClean="0"/>
              <a:t>3/21/2019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C97892-C8DF-474A-9386-D42D87D3B97E}" type="slidenum">
              <a:rPr lang="en-US" smtClean="0"/>
              <a:t>‹#›</a:t>
            </a:fld>
            <a:endParaRPr lang="en-US"/>
          </a:p>
        </p:txBody>
      </p:sp>
    </p:spTree>
    <p:extLst>
      <p:ext uri="{BB962C8B-B14F-4D97-AF65-F5344CB8AC3E}">
        <p14:creationId xmlns:p14="http://schemas.microsoft.com/office/powerpoint/2010/main" val="158408670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s.stateaccounting@nebraska.gov"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link.nebrask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andrea.kiichler@nebraska.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mailto:Shannon.Muffly@Nebraska.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hyperlink" Target="mailto:kevin.le@nebraska.gov" TargetMode="External"/><Relationship Id="rId3" Type="http://schemas.openxmlformats.org/officeDocument/2006/relationships/hyperlink" Target="http://das.nebraska/accounting" TargetMode="External"/><Relationship Id="rId7" Type="http://schemas.openxmlformats.org/officeDocument/2006/relationships/hyperlink" Target="mailto:shannon.muffly@nebraska.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Andr@nebraska.gov" TargetMode="External"/><Relationship Id="rId5" Type="http://schemas.openxmlformats.org/officeDocument/2006/relationships/hyperlink" Target="mailto:sheryl.hesseltine@nebraska.gov" TargetMode="External"/><Relationship Id="rId4" Type="http://schemas.openxmlformats.org/officeDocument/2006/relationships/hyperlink" Target="http://www.nebraskalegislature.gov/laws/browse-statutes.php"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6439" y="2149642"/>
            <a:ext cx="10515600" cy="1475874"/>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4400" i="1" dirty="0" smtClean="0">
                <a:solidFill>
                  <a:srgbClr val="FF0000"/>
                </a:solidFill>
                <a:effectLst>
                  <a:outerShdw blurRad="38100" dist="38100" dir="2700000" algn="tl">
                    <a:srgbClr val="000000">
                      <a:alpha val="43137"/>
                    </a:srgbClr>
                  </a:outerShdw>
                </a:effectLst>
              </a:rPr>
              <a:t>State Accounting</a:t>
            </a:r>
            <a:br>
              <a:rPr lang="en-US" sz="4400" i="1" dirty="0" smtClean="0">
                <a:solidFill>
                  <a:srgbClr val="FF0000"/>
                </a:solidFill>
                <a:effectLst>
                  <a:outerShdw blurRad="38100" dist="38100" dir="2700000" algn="tl">
                    <a:srgbClr val="000000">
                      <a:alpha val="43137"/>
                    </a:srgbClr>
                  </a:outerShdw>
                </a:effectLst>
              </a:rPr>
            </a:br>
            <a:r>
              <a:rPr lang="en-US" sz="4400" i="1" dirty="0" smtClean="0">
                <a:solidFill>
                  <a:srgbClr val="FF0000"/>
                </a:solidFill>
                <a:effectLst>
                  <a:outerShdw blurRad="38100" dist="38100" dir="2700000" algn="tl">
                    <a:srgbClr val="000000">
                      <a:alpha val="43137"/>
                    </a:srgbClr>
                  </a:outerShdw>
                </a:effectLst>
              </a:rPr>
              <a:t>Business User Group (BUG) </a:t>
            </a:r>
            <a:endParaRPr lang="en-US" sz="440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body" idx="1"/>
          </p:nvPr>
        </p:nvSpPr>
        <p:spPr>
          <a:xfrm>
            <a:off x="663409" y="4323347"/>
            <a:ext cx="10515600" cy="1580147"/>
          </a:xfrm>
        </p:spPr>
        <p:txBody>
          <a:bodyPr>
            <a:normAutofit/>
          </a:bodyPr>
          <a:lstStyle/>
          <a:p>
            <a:pPr algn="ctr"/>
            <a:r>
              <a:rPr lang="en-US" sz="1800" dirty="0">
                <a:solidFill>
                  <a:schemeClr val="accent4">
                    <a:lumMod val="50000"/>
                  </a:schemeClr>
                </a:solidFill>
              </a:rPr>
              <a:t>Wednesday, March 27, 2019</a:t>
            </a:r>
          </a:p>
          <a:p>
            <a:pPr algn="ctr"/>
            <a:r>
              <a:rPr lang="en-US" sz="1800" dirty="0">
                <a:solidFill>
                  <a:schemeClr val="accent4">
                    <a:lumMod val="50000"/>
                  </a:schemeClr>
                </a:solidFill>
              </a:rPr>
              <a:t>9:00 AM – 10:30 AM</a:t>
            </a:r>
          </a:p>
          <a:p>
            <a:pPr algn="ctr"/>
            <a:r>
              <a:rPr lang="en-US" sz="1800" dirty="0">
                <a:solidFill>
                  <a:schemeClr val="accent4">
                    <a:lumMod val="50000"/>
                  </a:schemeClr>
                </a:solidFill>
              </a:rPr>
              <a:t>1526 K Street basement, Training Room/Development Center</a:t>
            </a:r>
          </a:p>
          <a:p>
            <a:endParaRPr lang="en-US" dirty="0"/>
          </a:p>
        </p:txBody>
      </p:sp>
      <p:pic>
        <p:nvPicPr>
          <p:cNvPr id="4" name="Picture 3"/>
          <p:cNvPicPr>
            <a:picLocks noChangeAspect="1"/>
          </p:cNvPicPr>
          <p:nvPr/>
        </p:nvPicPr>
        <p:blipFill>
          <a:blip r:embed="rId2"/>
          <a:stretch>
            <a:fillRect/>
          </a:stretch>
        </p:blipFill>
        <p:spPr>
          <a:xfrm>
            <a:off x="3818022" y="99846"/>
            <a:ext cx="4860758" cy="1592596"/>
          </a:xfrm>
          <a:prstGeom prst="rect">
            <a:avLst/>
          </a:prstGeom>
          <a:ln w="19050">
            <a:noFill/>
          </a:ln>
        </p:spPr>
      </p:pic>
    </p:spTree>
    <p:extLst>
      <p:ext uri="{BB962C8B-B14F-4D97-AF65-F5344CB8AC3E}">
        <p14:creationId xmlns:p14="http://schemas.microsoft.com/office/powerpoint/2010/main" val="2745742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 Encumbrance: 81-138.01</a:t>
            </a:r>
            <a:endParaRPr lang="en-US" dirty="0"/>
          </a:p>
        </p:txBody>
      </p:sp>
      <p:sp>
        <p:nvSpPr>
          <p:cNvPr id="3" name="Content Placeholder 2"/>
          <p:cNvSpPr>
            <a:spLocks noGrp="1"/>
          </p:cNvSpPr>
          <p:nvPr>
            <p:ph idx="1"/>
          </p:nvPr>
        </p:nvSpPr>
        <p:spPr/>
        <p:txBody>
          <a:bodyPr>
            <a:normAutofit/>
          </a:bodyPr>
          <a:lstStyle/>
          <a:p>
            <a:r>
              <a:rPr lang="en-US" dirty="0" smtClean="0"/>
              <a:t>A written agreement for a grant or award to distribute aid was signed but was not paid during the same biennium.</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089606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9516" y="781718"/>
            <a:ext cx="9601200" cy="1303338"/>
          </a:xfrm>
        </p:spPr>
        <p:txBody>
          <a:bodyPr>
            <a:normAutofit/>
          </a:bodyPr>
          <a:lstStyle/>
          <a:p>
            <a:r>
              <a:rPr lang="en-US" dirty="0" smtClean="0"/>
              <a:t>Four ways to identify prior year obligations</a:t>
            </a:r>
            <a:endParaRPr lang="en-US" dirty="0"/>
          </a:p>
        </p:txBody>
      </p:sp>
      <p:sp>
        <p:nvSpPr>
          <p:cNvPr id="3" name="Content Placeholder 2"/>
          <p:cNvSpPr>
            <a:spLocks noGrp="1"/>
          </p:cNvSpPr>
          <p:nvPr>
            <p:ph idx="4294967295"/>
          </p:nvPr>
        </p:nvSpPr>
        <p:spPr>
          <a:xfrm>
            <a:off x="1339516" y="2369721"/>
            <a:ext cx="9601200" cy="3317875"/>
          </a:xfrm>
        </p:spPr>
        <p:txBody>
          <a:bodyPr>
            <a:normAutofit fontScale="92500" lnSpcReduction="20000"/>
          </a:bodyPr>
          <a:lstStyle/>
          <a:p>
            <a:r>
              <a:rPr lang="en-US" u="sng" dirty="0" smtClean="0"/>
              <a:t>Prior Year Voucher Without PO </a:t>
            </a:r>
            <a:r>
              <a:rPr lang="en-US" sz="2800" u="sng" dirty="0"/>
              <a:t>(P9 transaction)</a:t>
            </a:r>
          </a:p>
          <a:p>
            <a:endParaRPr lang="en-US" sz="2800" u="sng" dirty="0"/>
          </a:p>
          <a:p>
            <a:r>
              <a:rPr lang="en-US" u="sng" dirty="0" smtClean="0"/>
              <a:t>Prior Year Voucher With PO </a:t>
            </a:r>
            <a:r>
              <a:rPr lang="en-US" sz="2800" u="sng" dirty="0"/>
              <a:t>(P9 transaction)</a:t>
            </a:r>
          </a:p>
          <a:p>
            <a:endParaRPr lang="en-US" sz="2800" u="sng" dirty="0"/>
          </a:p>
          <a:p>
            <a:r>
              <a:rPr lang="en-US" sz="2800" u="sng" dirty="0"/>
              <a:t>Manual Encumbrances (J9 transactions in PB ledger)</a:t>
            </a:r>
          </a:p>
          <a:p>
            <a:endParaRPr lang="en-US" sz="2800" u="sng" dirty="0"/>
          </a:p>
          <a:p>
            <a:r>
              <a:rPr lang="en-US" sz="2800" b="1" i="1" u="sng" dirty="0"/>
              <a:t>Automatic Encumbrances (Open purchase orders at year end)</a:t>
            </a:r>
          </a:p>
        </p:txBody>
      </p:sp>
    </p:spTree>
    <p:extLst>
      <p:ext uri="{BB962C8B-B14F-4D97-AF65-F5344CB8AC3E}">
        <p14:creationId xmlns:p14="http://schemas.microsoft.com/office/powerpoint/2010/main" val="1282428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Encumbrances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Purchase Orders that were open at June 30</a:t>
            </a:r>
          </a:p>
          <a:p>
            <a:endParaRPr lang="en-US" dirty="0"/>
          </a:p>
          <a:p>
            <a:r>
              <a:rPr lang="en-US" dirty="0" smtClean="0"/>
              <a:t>State Accounting takes a “snapshot” of all open purchase orders at June 30 and records that information in the PC ledger</a:t>
            </a:r>
          </a:p>
          <a:p>
            <a:pPr marL="0" indent="0">
              <a:buNone/>
            </a:pPr>
            <a:endParaRPr lang="en-US" dirty="0"/>
          </a:p>
        </p:txBody>
      </p:sp>
    </p:spTree>
    <p:extLst>
      <p:ext uri="{BB962C8B-B14F-4D97-AF65-F5344CB8AC3E}">
        <p14:creationId xmlns:p14="http://schemas.microsoft.com/office/powerpoint/2010/main" val="420516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2663"/>
            <a:ext cx="9601200" cy="1303337"/>
          </a:xfrm>
        </p:spPr>
        <p:txBody>
          <a:bodyPr/>
          <a:lstStyle/>
          <a:p>
            <a:r>
              <a:rPr lang="en-US" dirty="0" smtClean="0"/>
              <a:t>Automatic Encumbrances</a:t>
            </a:r>
            <a:endParaRPr lang="en-US" dirty="0"/>
          </a:p>
        </p:txBody>
      </p:sp>
      <p:sp>
        <p:nvSpPr>
          <p:cNvPr id="3" name="Content Placeholder 2"/>
          <p:cNvSpPr>
            <a:spLocks noGrp="1"/>
          </p:cNvSpPr>
          <p:nvPr>
            <p:ph idx="4294967295"/>
          </p:nvPr>
        </p:nvSpPr>
        <p:spPr>
          <a:xfrm>
            <a:off x="1195137" y="2044116"/>
            <a:ext cx="9416715" cy="3257800"/>
          </a:xfrm>
        </p:spPr>
        <p:txBody>
          <a:bodyPr>
            <a:normAutofit/>
          </a:bodyPr>
          <a:lstStyle/>
          <a:p>
            <a:r>
              <a:rPr lang="en-US" dirty="0" smtClean="0"/>
              <a:t>It is very important that agencies complete a review of Open Purchase Orders before June 30 to ensure all orders are valid</a:t>
            </a:r>
          </a:p>
          <a:p>
            <a:r>
              <a:rPr lang="en-US" dirty="0" smtClean="0"/>
              <a:t>These will be rolled over into July 1, 2019</a:t>
            </a:r>
          </a:p>
          <a:p>
            <a:r>
              <a:rPr lang="en-US" dirty="0" smtClean="0"/>
              <a:t>If there is a problem, contact State Accounting by email at </a:t>
            </a:r>
            <a:r>
              <a:rPr lang="en-US" dirty="0" smtClean="0">
                <a:hlinkClick r:id="rId3"/>
              </a:rPr>
              <a:t>as.stateaccounting@nebraska.gov</a:t>
            </a:r>
            <a:r>
              <a:rPr lang="en-US" dirty="0" smtClean="0"/>
              <a:t> with a subject line of PO followed by the purchase order number, order type and line number</a:t>
            </a:r>
            <a:endParaRPr lang="en-US" dirty="0"/>
          </a:p>
        </p:txBody>
      </p:sp>
    </p:spTree>
    <p:extLst>
      <p:ext uri="{BB962C8B-B14F-4D97-AF65-F5344CB8AC3E}">
        <p14:creationId xmlns:p14="http://schemas.microsoft.com/office/powerpoint/2010/main" val="719733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807368" y="641866"/>
            <a:ext cx="5863389" cy="914400"/>
          </a:xfrm>
          <a:prstGeom prst="rect">
            <a:avLst/>
          </a:prstGeom>
        </p:spPr>
        <p:txBody>
          <a:bodyPr>
            <a:normAutofit/>
          </a:bodyPr>
          <a:lstStyle/>
          <a:p>
            <a:r>
              <a:rPr lang="en-US" sz="3200" dirty="0">
                <a:latin typeface="+mn-lt"/>
              </a:rPr>
              <a:t> Purchase Orders</a:t>
            </a:r>
          </a:p>
        </p:txBody>
      </p:sp>
      <p:sp>
        <p:nvSpPr>
          <p:cNvPr id="3" name="Subtitle 2"/>
          <p:cNvSpPr>
            <a:spLocks noGrp="1"/>
          </p:cNvSpPr>
          <p:nvPr>
            <p:ph type="subTitle" idx="4294967295"/>
          </p:nvPr>
        </p:nvSpPr>
        <p:spPr>
          <a:xfrm>
            <a:off x="1251284" y="1676400"/>
            <a:ext cx="9713495" cy="3777916"/>
          </a:xfrm>
          <a:prstGeom prst="rect">
            <a:avLst/>
          </a:prstGeom>
        </p:spPr>
        <p:txBody>
          <a:bodyPr>
            <a:normAutofit/>
          </a:bodyPr>
          <a:lstStyle/>
          <a:p>
            <a:pPr marL="0" indent="0">
              <a:spcBef>
                <a:spcPct val="0"/>
              </a:spcBef>
              <a:buNone/>
              <a:tabLst>
                <a:tab pos="231775" algn="l"/>
              </a:tabLst>
            </a:pPr>
            <a:r>
              <a:rPr lang="en-US" dirty="0" smtClean="0">
                <a:solidFill>
                  <a:schemeClr val="tx1"/>
                </a:solidFill>
                <a:ea typeface="+mj-ea"/>
                <a:cs typeface="+mj-cs"/>
              </a:rPr>
              <a:t>Run </a:t>
            </a:r>
            <a:r>
              <a:rPr lang="en-US" dirty="0">
                <a:solidFill>
                  <a:schemeClr val="tx1"/>
                </a:solidFill>
                <a:ea typeface="+mj-ea"/>
                <a:cs typeface="+mj-cs"/>
              </a:rPr>
              <a:t>Open PO Detail by Branch/Plant Report  (R43632) - </a:t>
            </a:r>
            <a:r>
              <a:rPr lang="en-US" dirty="0" smtClean="0">
                <a:solidFill>
                  <a:schemeClr val="tx1"/>
                </a:solidFill>
                <a:ea typeface="+mj-ea"/>
                <a:cs typeface="+mj-cs"/>
              </a:rPr>
              <a:t>Version </a:t>
            </a:r>
            <a:r>
              <a:rPr lang="en-US" dirty="0">
                <a:solidFill>
                  <a:schemeClr val="tx1"/>
                </a:solidFill>
                <a:ea typeface="+mj-ea"/>
                <a:cs typeface="+mj-cs"/>
              </a:rPr>
              <a:t>NIS0004</a:t>
            </a:r>
          </a:p>
          <a:p>
            <a:pPr marL="512763" lvl="2" indent="401638">
              <a:spcBef>
                <a:spcPct val="0"/>
              </a:spcBef>
              <a:tabLst>
                <a:tab pos="231775" algn="l"/>
              </a:tabLst>
            </a:pPr>
            <a:endParaRPr lang="en-US" dirty="0">
              <a:solidFill>
                <a:schemeClr val="tx1"/>
              </a:solidFill>
              <a:ea typeface="+mj-ea"/>
              <a:cs typeface="+mj-cs"/>
            </a:endParaRPr>
          </a:p>
          <a:p>
            <a:pPr lvl="2">
              <a:spcBef>
                <a:spcPct val="0"/>
              </a:spcBef>
              <a:tabLst>
                <a:tab pos="231775" algn="l"/>
              </a:tabLst>
            </a:pPr>
            <a:endParaRPr lang="en-US" dirty="0" smtClean="0">
              <a:solidFill>
                <a:schemeClr val="tx1"/>
              </a:solidFill>
              <a:latin typeface="+mj-lt"/>
              <a:ea typeface="+mj-ea"/>
              <a:cs typeface="+mj-cs"/>
            </a:endParaRPr>
          </a:p>
          <a:p>
            <a:pPr lvl="2">
              <a:spcBef>
                <a:spcPct val="0"/>
              </a:spcBef>
              <a:tabLst>
                <a:tab pos="231775" algn="l"/>
              </a:tabLst>
            </a:pPr>
            <a:endParaRPr lang="en-US" dirty="0" smtClean="0">
              <a:solidFill>
                <a:schemeClr val="tx1"/>
              </a:solidFill>
              <a:latin typeface="+mj-lt"/>
              <a:ea typeface="+mj-ea"/>
              <a:cs typeface="+mj-cs"/>
            </a:endParaRPr>
          </a:p>
          <a:p>
            <a:pPr marL="457200" lvl="1" indent="0">
              <a:spcBef>
                <a:spcPct val="0"/>
              </a:spcBef>
              <a:buNone/>
              <a:tabLst>
                <a:tab pos="231775" algn="l"/>
              </a:tabLst>
            </a:pPr>
            <a:endParaRPr lang="en-US" dirty="0" smtClean="0">
              <a:solidFill>
                <a:srgbClr val="FF0000"/>
              </a:solidFill>
              <a:latin typeface="+mj-lt"/>
              <a:ea typeface="+mj-ea"/>
              <a:cs typeface="+mj-cs"/>
            </a:endParaRPr>
          </a:p>
          <a:p>
            <a:pPr marL="457200" lvl="1" indent="0">
              <a:spcBef>
                <a:spcPct val="0"/>
              </a:spcBef>
              <a:buNone/>
              <a:tabLst>
                <a:tab pos="231775" algn="l"/>
              </a:tabLst>
            </a:pPr>
            <a:endParaRPr lang="en-US" sz="3500" dirty="0" smtClean="0">
              <a:solidFill>
                <a:srgbClr val="FF0000"/>
              </a:solidFill>
              <a:latin typeface="+mj-lt"/>
              <a:ea typeface="+mj-ea"/>
              <a:cs typeface="+mj-cs"/>
            </a:endParaRPr>
          </a:p>
          <a:p>
            <a:pPr marL="457200" lvl="1" indent="0">
              <a:spcBef>
                <a:spcPct val="0"/>
              </a:spcBef>
              <a:buNone/>
              <a:tabLst>
                <a:tab pos="231775" algn="l"/>
              </a:tabLst>
            </a:pPr>
            <a:r>
              <a:rPr lang="en-US" sz="3200" dirty="0" smtClean="0">
                <a:solidFill>
                  <a:srgbClr val="FF0000"/>
                </a:solidFill>
                <a:latin typeface="+mj-lt"/>
                <a:ea typeface="+mj-ea"/>
                <a:cs typeface="+mj-cs"/>
              </a:rPr>
              <a:t>Cancel </a:t>
            </a:r>
            <a:r>
              <a:rPr lang="en-US" sz="3200" dirty="0">
                <a:solidFill>
                  <a:srgbClr val="FF0000"/>
                </a:solidFill>
                <a:latin typeface="+mj-lt"/>
                <a:ea typeface="+mj-ea"/>
                <a:cs typeface="+mj-cs"/>
              </a:rPr>
              <a:t>POs that are </a:t>
            </a:r>
            <a:r>
              <a:rPr lang="en-US" sz="3200" u="sng" dirty="0">
                <a:solidFill>
                  <a:srgbClr val="FF0000"/>
                </a:solidFill>
                <a:latin typeface="+mj-lt"/>
                <a:ea typeface="+mj-ea"/>
                <a:cs typeface="+mj-cs"/>
              </a:rPr>
              <a:t>never</a:t>
            </a:r>
            <a:r>
              <a:rPr lang="en-US" sz="3200" dirty="0">
                <a:solidFill>
                  <a:srgbClr val="FF0000"/>
                </a:solidFill>
                <a:latin typeface="+mj-lt"/>
                <a:ea typeface="+mj-ea"/>
                <a:cs typeface="+mj-cs"/>
              </a:rPr>
              <a:t> going to be receipted. </a:t>
            </a:r>
            <a:endParaRPr lang="en-US" sz="3200" dirty="0" smtClean="0">
              <a:solidFill>
                <a:srgbClr val="FF0000"/>
              </a:solidFill>
              <a:latin typeface="+mj-lt"/>
              <a:ea typeface="+mj-ea"/>
              <a:cs typeface="+mj-cs"/>
            </a:endParaRPr>
          </a:p>
          <a:p>
            <a:pPr marL="457200" lvl="1" indent="0">
              <a:spcBef>
                <a:spcPct val="0"/>
              </a:spcBef>
              <a:buNone/>
              <a:tabLst>
                <a:tab pos="231775" algn="l"/>
              </a:tabLst>
            </a:pPr>
            <a:r>
              <a:rPr lang="en-US" sz="3200" dirty="0" smtClean="0">
                <a:solidFill>
                  <a:srgbClr val="FF0000"/>
                </a:solidFill>
                <a:latin typeface="+mj-lt"/>
                <a:ea typeface="+mj-ea"/>
                <a:cs typeface="+mj-cs"/>
              </a:rPr>
              <a:t>   (</a:t>
            </a:r>
            <a:r>
              <a:rPr lang="en-US" sz="3200" dirty="0">
                <a:solidFill>
                  <a:srgbClr val="FF0000"/>
                </a:solidFill>
                <a:latin typeface="+mj-lt"/>
                <a:ea typeface="+mj-ea"/>
                <a:cs typeface="+mj-cs"/>
              </a:rPr>
              <a:t>note: when cancelling a PO be sure to Save)</a:t>
            </a:r>
          </a:p>
          <a:p>
            <a:endParaRPr lang="en-US" dirty="0"/>
          </a:p>
        </p:txBody>
      </p:sp>
      <p:sp>
        <p:nvSpPr>
          <p:cNvPr id="6" name="TextBox 5"/>
          <p:cNvSpPr txBox="1"/>
          <p:nvPr/>
        </p:nvSpPr>
        <p:spPr>
          <a:xfrm>
            <a:off x="4114800" y="2551100"/>
            <a:ext cx="990600" cy="369332"/>
          </a:xfrm>
          <a:prstGeom prst="rect">
            <a:avLst/>
          </a:prstGeom>
          <a:noFill/>
        </p:spPr>
        <p:txBody>
          <a:bodyPr wrap="square" rtlCol="0">
            <a:spAutoFit/>
          </a:bodyPr>
          <a:lstStyle/>
          <a:p>
            <a:endParaRPr lang="en-US" dirty="0">
              <a:solidFill>
                <a:prstClr val="white"/>
              </a:solidFill>
            </a:endParaRPr>
          </a:p>
        </p:txBody>
      </p:sp>
      <p:sp>
        <p:nvSpPr>
          <p:cNvPr id="7" name="TextBox 6"/>
          <p:cNvSpPr txBox="1"/>
          <p:nvPr/>
        </p:nvSpPr>
        <p:spPr>
          <a:xfrm>
            <a:off x="2253916" y="2206376"/>
            <a:ext cx="6248400" cy="1631216"/>
          </a:xfrm>
          <a:prstGeom prst="rect">
            <a:avLst/>
          </a:prstGeom>
          <a:noFill/>
          <a:ln>
            <a:solidFill>
              <a:schemeClr val="accent1"/>
            </a:solidFill>
          </a:ln>
        </p:spPr>
        <p:txBody>
          <a:bodyPr wrap="square" rtlCol="0">
            <a:spAutoFit/>
          </a:bodyPr>
          <a:lstStyle/>
          <a:p>
            <a:pPr marL="512763" lvl="2" indent="-52388">
              <a:spcBef>
                <a:spcPct val="0"/>
              </a:spcBef>
              <a:spcAft>
                <a:spcPts val="1200"/>
              </a:spcAft>
              <a:tabLst>
                <a:tab pos="231775" algn="l"/>
              </a:tabLst>
            </a:pPr>
            <a:r>
              <a:rPr lang="en-US" sz="1600" u="sng" dirty="0"/>
              <a:t>Menu Paths </a:t>
            </a:r>
          </a:p>
          <a:p>
            <a:pPr marL="512763" lvl="2" indent="-52388">
              <a:spcBef>
                <a:spcPct val="0"/>
              </a:spcBef>
              <a:spcAft>
                <a:spcPts val="1200"/>
              </a:spcAft>
              <a:tabLst>
                <a:tab pos="231775" algn="l"/>
              </a:tabLst>
            </a:pPr>
            <a:r>
              <a:rPr lang="en-US" sz="1600" dirty="0"/>
              <a:t>Accounting | Inquiries &amp; Reports | Accounting Reports | Encumbrance/PO Reports | Open PO Detail by Branch/Plant</a:t>
            </a:r>
          </a:p>
          <a:p>
            <a:pPr marL="460375" lvl="2">
              <a:spcBef>
                <a:spcPct val="0"/>
              </a:spcBef>
              <a:spcAft>
                <a:spcPts val="100"/>
              </a:spcAft>
              <a:tabLst>
                <a:tab pos="231775" algn="l"/>
              </a:tabLst>
            </a:pPr>
            <a:r>
              <a:rPr lang="en-US" sz="1600" dirty="0"/>
              <a:t>Purchasing - Agencies | Inquiries &amp; Reports | Purchasing Reports | Procurement Reports | Open PO Detail by Branch/Plant</a:t>
            </a:r>
          </a:p>
        </p:txBody>
      </p:sp>
    </p:spTree>
    <p:extLst>
      <p:ext uri="{BB962C8B-B14F-4D97-AF65-F5344CB8AC3E}">
        <p14:creationId xmlns:p14="http://schemas.microsoft.com/office/powerpoint/2010/main" val="1745099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Cancel a Purchase Order</a:t>
            </a:r>
          </a:p>
        </p:txBody>
      </p:sp>
      <p:sp>
        <p:nvSpPr>
          <p:cNvPr id="3" name="Content Placeholder 2"/>
          <p:cNvSpPr>
            <a:spLocks noGrp="1"/>
          </p:cNvSpPr>
          <p:nvPr>
            <p:ph idx="1"/>
          </p:nvPr>
        </p:nvSpPr>
        <p:spPr/>
        <p:txBody>
          <a:bodyPr>
            <a:normAutofit fontScale="85000" lnSpcReduction="20000"/>
          </a:bodyPr>
          <a:lstStyle/>
          <a:p>
            <a:pPr marL="0" lvl="2" indent="0">
              <a:buNone/>
            </a:pPr>
            <a:r>
              <a:rPr lang="en-US" sz="3200" u="sng" dirty="0"/>
              <a:t>Menu Path</a:t>
            </a:r>
          </a:p>
          <a:p>
            <a:pPr marL="0" indent="0">
              <a:buNone/>
            </a:pPr>
            <a:r>
              <a:rPr lang="en-US" dirty="0" smtClean="0"/>
              <a:t>Purchasing </a:t>
            </a:r>
            <a:r>
              <a:rPr lang="en-US" dirty="0"/>
              <a:t>- Agencies | Purchase Orders - Agency | Work with Purchase </a:t>
            </a:r>
            <a:r>
              <a:rPr lang="en-US" dirty="0" smtClean="0"/>
              <a:t>Order</a:t>
            </a:r>
            <a:endParaRPr lang="en-US" dirty="0"/>
          </a:p>
          <a:p>
            <a:pPr marL="457200" lvl="1" indent="0">
              <a:buNone/>
            </a:pPr>
            <a:endParaRPr lang="en-US" dirty="0" smtClean="0"/>
          </a:p>
          <a:p>
            <a:pPr lvl="1"/>
            <a:r>
              <a:rPr lang="en-US" dirty="0" smtClean="0"/>
              <a:t>Enter Order Number in QBE Line, Find</a:t>
            </a:r>
          </a:p>
          <a:p>
            <a:pPr lvl="1"/>
            <a:r>
              <a:rPr lang="en-US" dirty="0" smtClean="0"/>
              <a:t>Detail Revisions</a:t>
            </a:r>
          </a:p>
          <a:p>
            <a:pPr lvl="1"/>
            <a:r>
              <a:rPr lang="en-US" dirty="0" smtClean="0"/>
              <a:t>Form</a:t>
            </a:r>
          </a:p>
          <a:p>
            <a:pPr lvl="1"/>
            <a:r>
              <a:rPr lang="en-US" dirty="0" smtClean="0"/>
              <a:t>Cancel Order</a:t>
            </a:r>
          </a:p>
          <a:p>
            <a:pPr lvl="1"/>
            <a:r>
              <a:rPr lang="en-US" dirty="0" smtClean="0"/>
              <a:t>Will require an attachment on why cancelling – Save after this</a:t>
            </a:r>
          </a:p>
          <a:p>
            <a:pPr>
              <a:buNone/>
            </a:pPr>
            <a:r>
              <a:rPr lang="en-US" dirty="0" smtClean="0"/>
              <a:t>  </a:t>
            </a:r>
          </a:p>
          <a:p>
            <a:pPr>
              <a:buNone/>
            </a:pPr>
            <a:endParaRPr lang="en-US" dirty="0"/>
          </a:p>
        </p:txBody>
      </p:sp>
    </p:spTree>
    <p:extLst>
      <p:ext uri="{BB962C8B-B14F-4D97-AF65-F5344CB8AC3E}">
        <p14:creationId xmlns:p14="http://schemas.microsoft.com/office/powerpoint/2010/main" val="2658904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2663"/>
            <a:ext cx="9601200" cy="1303337"/>
          </a:xfrm>
        </p:spPr>
        <p:txBody>
          <a:bodyPr>
            <a:normAutofit/>
          </a:bodyPr>
          <a:lstStyle/>
          <a:p>
            <a:r>
              <a:rPr lang="en-US" sz="3200" dirty="0">
                <a:latin typeface="+mn-lt"/>
              </a:rPr>
              <a:t>Review amounts encumbered through </a:t>
            </a:r>
            <a:r>
              <a:rPr lang="en-US" sz="3200" dirty="0" smtClean="0">
                <a:latin typeface="+mn-lt"/>
              </a:rPr>
              <a:t>PO</a:t>
            </a:r>
            <a:endParaRPr lang="en-US" sz="3200" dirty="0">
              <a:latin typeface="+mn-lt"/>
            </a:endParaRPr>
          </a:p>
        </p:txBody>
      </p:sp>
      <p:sp>
        <p:nvSpPr>
          <p:cNvPr id="3" name="Content Placeholder 2"/>
          <p:cNvSpPr>
            <a:spLocks noGrp="1"/>
          </p:cNvSpPr>
          <p:nvPr>
            <p:ph idx="4294967295"/>
          </p:nvPr>
        </p:nvSpPr>
        <p:spPr>
          <a:xfrm>
            <a:off x="1363579" y="2173705"/>
            <a:ext cx="9833810" cy="3108075"/>
          </a:xfrm>
        </p:spPr>
        <p:txBody>
          <a:bodyPr>
            <a:normAutofit fontScale="77500" lnSpcReduction="20000"/>
          </a:bodyPr>
          <a:lstStyle/>
          <a:p>
            <a:pPr marL="0" lvl="2" indent="0">
              <a:buNone/>
            </a:pPr>
            <a:r>
              <a:rPr lang="en-US" sz="3200" u="sng" dirty="0"/>
              <a:t>Allotment Status Encumbrance Detail </a:t>
            </a:r>
            <a:r>
              <a:rPr lang="en-US" sz="3200" u="sng" dirty="0" smtClean="0"/>
              <a:t>report:</a:t>
            </a:r>
            <a:endParaRPr lang="en-US" sz="3200" u="sng" dirty="0"/>
          </a:p>
          <a:p>
            <a:pPr marL="0" indent="0">
              <a:buNone/>
            </a:pPr>
            <a:r>
              <a:rPr lang="en-US" dirty="0" smtClean="0"/>
              <a:t>Accounting| Inquiries &amp; Reports| Accounting Reports | Encumbrance/PO Reports </a:t>
            </a:r>
            <a:endParaRPr lang="en-US" dirty="0">
              <a:solidFill>
                <a:srgbClr val="000000"/>
              </a:solidFill>
            </a:endParaRPr>
          </a:p>
          <a:p>
            <a:pPr marL="393192" lvl="1" indent="0">
              <a:buNone/>
            </a:pPr>
            <a:endParaRPr lang="en-US" dirty="0" smtClean="0"/>
          </a:p>
          <a:p>
            <a:pPr marL="393192" lvl="1" indent="0">
              <a:buNone/>
            </a:pPr>
            <a:r>
              <a:rPr lang="en-US" dirty="0" smtClean="0"/>
              <a:t>Choose Data Selection/Submit:</a:t>
            </a:r>
          </a:p>
          <a:p>
            <a:pPr lvl="1"/>
            <a:r>
              <a:rPr lang="en-US" dirty="0" smtClean="0"/>
              <a:t>For the Operand ‘Ledger Types’ should only be PA</a:t>
            </a:r>
          </a:p>
          <a:p>
            <a:pPr lvl="1"/>
            <a:r>
              <a:rPr lang="en-US" dirty="0" smtClean="0"/>
              <a:t>Enter Agency Number</a:t>
            </a:r>
          </a:p>
          <a:p>
            <a:pPr lvl="1"/>
            <a:r>
              <a:rPr lang="en-US" dirty="0" smtClean="0"/>
              <a:t>Can narrow it down by Program Number and/or Fund Type.  To get everything for your agency, remove the lines for Program Number and Fund Type.</a:t>
            </a:r>
          </a:p>
          <a:p>
            <a:pPr>
              <a:buNone/>
            </a:pPr>
            <a:r>
              <a:rPr lang="en-US" dirty="0" smtClean="0"/>
              <a:t>  </a:t>
            </a:r>
          </a:p>
          <a:p>
            <a:pPr>
              <a:buNone/>
            </a:pPr>
            <a:endParaRPr lang="en-US" dirty="0"/>
          </a:p>
        </p:txBody>
      </p:sp>
    </p:spTree>
    <p:extLst>
      <p:ext uri="{BB962C8B-B14F-4D97-AF65-F5344CB8AC3E}">
        <p14:creationId xmlns:p14="http://schemas.microsoft.com/office/powerpoint/2010/main" val="2550079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1178" y="982663"/>
            <a:ext cx="8390021" cy="1303337"/>
          </a:xfrm>
        </p:spPr>
        <p:txBody>
          <a:bodyPr>
            <a:normAutofit/>
          </a:bodyPr>
          <a:lstStyle/>
          <a:p>
            <a:r>
              <a:rPr lang="en-US" sz="3200" dirty="0">
                <a:latin typeface="+mn-lt"/>
              </a:rPr>
              <a:t>Review amounts encumbered through PO</a:t>
            </a:r>
          </a:p>
        </p:txBody>
      </p:sp>
      <p:sp>
        <p:nvSpPr>
          <p:cNvPr id="3" name="Content Placeholder 2"/>
          <p:cNvSpPr>
            <a:spLocks noGrp="1"/>
          </p:cNvSpPr>
          <p:nvPr>
            <p:ph idx="4294967295"/>
          </p:nvPr>
        </p:nvSpPr>
        <p:spPr>
          <a:xfrm>
            <a:off x="0" y="2557463"/>
            <a:ext cx="9601200" cy="3317875"/>
          </a:xfrm>
        </p:spPr>
        <p:txBody>
          <a:bodyPr>
            <a:normAutofit/>
          </a:bodyPr>
          <a:lstStyle/>
          <a:p>
            <a:pPr>
              <a:buNone/>
            </a:pPr>
            <a:r>
              <a:rPr lang="en-US" dirty="0" smtClean="0"/>
              <a:t>  </a:t>
            </a:r>
          </a:p>
          <a:p>
            <a:pPr>
              <a:buNone/>
            </a:pPr>
            <a:endParaRPr lang="en-US" dirty="0"/>
          </a:p>
        </p:txBody>
      </p:sp>
      <p:pic>
        <p:nvPicPr>
          <p:cNvPr id="5" name="Picture 4"/>
          <p:cNvPicPr>
            <a:picLocks noChangeAspect="1"/>
          </p:cNvPicPr>
          <p:nvPr/>
        </p:nvPicPr>
        <p:blipFill>
          <a:blip r:embed="rId3"/>
          <a:stretch>
            <a:fillRect/>
          </a:stretch>
        </p:blipFill>
        <p:spPr>
          <a:xfrm>
            <a:off x="1138989" y="2285999"/>
            <a:ext cx="10066422" cy="3023937"/>
          </a:xfrm>
          <a:prstGeom prst="rect">
            <a:avLst/>
          </a:prstGeom>
        </p:spPr>
      </p:pic>
    </p:spTree>
    <p:extLst>
      <p:ext uri="{BB962C8B-B14F-4D97-AF65-F5344CB8AC3E}">
        <p14:creationId xmlns:p14="http://schemas.microsoft.com/office/powerpoint/2010/main" val="370244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2663"/>
            <a:ext cx="9601200" cy="1303337"/>
          </a:xfrm>
        </p:spPr>
        <p:txBody>
          <a:bodyPr>
            <a:normAutofit/>
          </a:bodyPr>
          <a:lstStyle/>
          <a:p>
            <a:r>
              <a:rPr lang="en-US" sz="3200" dirty="0">
                <a:latin typeface="+mn-lt"/>
              </a:rPr>
              <a:t>Review amounts encumbered through PO</a:t>
            </a:r>
          </a:p>
        </p:txBody>
      </p:sp>
      <p:sp>
        <p:nvSpPr>
          <p:cNvPr id="3" name="Content Placeholder 2"/>
          <p:cNvSpPr>
            <a:spLocks noGrp="1"/>
          </p:cNvSpPr>
          <p:nvPr>
            <p:ph idx="4294967295"/>
          </p:nvPr>
        </p:nvSpPr>
        <p:spPr>
          <a:xfrm>
            <a:off x="1427746" y="2557463"/>
            <a:ext cx="8173453" cy="3317875"/>
          </a:xfrm>
        </p:spPr>
        <p:txBody>
          <a:bodyPr>
            <a:normAutofit/>
          </a:bodyPr>
          <a:lstStyle/>
          <a:p>
            <a:r>
              <a:rPr lang="en-US" dirty="0" smtClean="0"/>
              <a:t>The Allotment Status Encumbrance Detail report gives you the total encumbered per account number (business unit/object code combination)</a:t>
            </a:r>
          </a:p>
          <a:p>
            <a:endParaRPr lang="en-US" dirty="0" smtClean="0"/>
          </a:p>
          <a:p>
            <a:r>
              <a:rPr lang="en-US" dirty="0" smtClean="0"/>
              <a:t>Inquire on the PA Commitment to find out which purchase order(s) is being encumbered for that account number  </a:t>
            </a:r>
          </a:p>
          <a:p>
            <a:pPr>
              <a:buNone/>
            </a:pPr>
            <a:endParaRPr lang="en-US" dirty="0"/>
          </a:p>
        </p:txBody>
      </p:sp>
    </p:spTree>
    <p:extLst>
      <p:ext uri="{BB962C8B-B14F-4D97-AF65-F5344CB8AC3E}">
        <p14:creationId xmlns:p14="http://schemas.microsoft.com/office/powerpoint/2010/main" val="492029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2663"/>
            <a:ext cx="9601200" cy="1303337"/>
          </a:xfrm>
        </p:spPr>
        <p:txBody>
          <a:bodyPr/>
          <a:lstStyle/>
          <a:p>
            <a:pPr algn="ctr"/>
            <a:r>
              <a:rPr lang="en-US" dirty="0" smtClean="0"/>
              <a:t>PA Commitment Inquiry</a:t>
            </a:r>
            <a:endParaRPr lang="en-US" dirty="0"/>
          </a:p>
        </p:txBody>
      </p:sp>
      <p:sp>
        <p:nvSpPr>
          <p:cNvPr id="3" name="Content Placeholder 2"/>
          <p:cNvSpPr>
            <a:spLocks noGrp="1"/>
          </p:cNvSpPr>
          <p:nvPr>
            <p:ph idx="4294967295"/>
          </p:nvPr>
        </p:nvSpPr>
        <p:spPr>
          <a:xfrm>
            <a:off x="1347536" y="2286001"/>
            <a:ext cx="8253663" cy="3505200"/>
          </a:xfrm>
        </p:spPr>
        <p:txBody>
          <a:bodyPr>
            <a:normAutofit lnSpcReduction="10000"/>
          </a:bodyPr>
          <a:lstStyle/>
          <a:p>
            <a:r>
              <a:rPr lang="en-US" dirty="0" smtClean="0"/>
              <a:t>E1 path:  Purchasing – Agencies | Inquiries &amp; Reports | Purchasing Inquiries | PA Commitment Inquiry</a:t>
            </a:r>
          </a:p>
          <a:p>
            <a:endParaRPr lang="en-US" dirty="0"/>
          </a:p>
          <a:p>
            <a:r>
              <a:rPr lang="en-US" dirty="0" smtClean="0"/>
              <a:t>Enter the Account Number in the QBE line, choose Order Summary and Find</a:t>
            </a:r>
          </a:p>
          <a:p>
            <a:endParaRPr lang="en-US" dirty="0" smtClean="0"/>
          </a:p>
          <a:p>
            <a:r>
              <a:rPr lang="en-US" dirty="0" smtClean="0"/>
              <a:t>Gives you the open amount, by purchase order, that should tie to your Allotment Status Encumbrance Detail report</a:t>
            </a:r>
            <a:endParaRPr lang="en-US" dirty="0"/>
          </a:p>
        </p:txBody>
      </p:sp>
    </p:spTree>
    <p:extLst>
      <p:ext uri="{BB962C8B-B14F-4D97-AF65-F5344CB8AC3E}">
        <p14:creationId xmlns:p14="http://schemas.microsoft.com/office/powerpoint/2010/main" val="280926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idx="1"/>
          </p:nvPr>
        </p:nvSpPr>
        <p:spPr/>
        <p:txBody>
          <a:bodyPr>
            <a:normAutofit fontScale="55000" lnSpcReduction="20000"/>
          </a:bodyPr>
          <a:lstStyle/>
          <a:p>
            <a:r>
              <a:rPr lang="en-US" sz="1700" b="1" dirty="0"/>
              <a:t>Welcome and Introductions </a:t>
            </a:r>
            <a:endParaRPr lang="en-US" sz="1700" dirty="0"/>
          </a:p>
          <a:p>
            <a:pPr lvl="1"/>
            <a:r>
              <a:rPr lang="en-US" sz="1300" b="1" dirty="0"/>
              <a:t>Phil Olsen, State Accounting Administrator</a:t>
            </a:r>
            <a:endParaRPr lang="en-US" sz="1300" dirty="0"/>
          </a:p>
          <a:p>
            <a:pPr lvl="1"/>
            <a:r>
              <a:rPr lang="en-US" sz="1300" b="1" dirty="0"/>
              <a:t>Andrea Kiichler, Financial Systems and Reports </a:t>
            </a:r>
            <a:r>
              <a:rPr lang="en-US" sz="1300" b="1" dirty="0" smtClean="0"/>
              <a:t>Coordinator</a:t>
            </a:r>
          </a:p>
          <a:p>
            <a:pPr lvl="1"/>
            <a:r>
              <a:rPr lang="en-US" sz="1300" b="1" dirty="0" smtClean="0"/>
              <a:t>Chad Pinger, Financial Systems and Reports Coordinator</a:t>
            </a:r>
            <a:endParaRPr lang="en-US" sz="1300" dirty="0"/>
          </a:p>
          <a:p>
            <a:r>
              <a:rPr lang="en-US" sz="1700" b="1" dirty="0"/>
              <a:t>Announcements</a:t>
            </a:r>
            <a:endParaRPr lang="en-US" sz="1700" dirty="0"/>
          </a:p>
          <a:p>
            <a:pPr lvl="1"/>
            <a:r>
              <a:rPr lang="en-US" sz="1300" b="1" dirty="0"/>
              <a:t>General Announcements</a:t>
            </a:r>
            <a:endParaRPr lang="en-US" sz="1300" dirty="0"/>
          </a:p>
          <a:p>
            <a:pPr lvl="1"/>
            <a:r>
              <a:rPr lang="en-US" sz="1300" b="1" dirty="0"/>
              <a:t>Use </a:t>
            </a:r>
            <a:r>
              <a:rPr lang="en-US" sz="1300" b="1" dirty="0" err="1"/>
              <a:t>AS.State</a:t>
            </a:r>
            <a:r>
              <a:rPr lang="en-US" sz="1300" b="1" dirty="0"/>
              <a:t> Accounting email for requests, do not send to individual email</a:t>
            </a:r>
            <a:endParaRPr lang="en-US" sz="1300" dirty="0"/>
          </a:p>
          <a:p>
            <a:pPr lvl="1"/>
            <a:r>
              <a:rPr lang="en-US" sz="1300" b="1" dirty="0"/>
              <a:t>Deactivation of user IDs upon employee </a:t>
            </a:r>
            <a:r>
              <a:rPr lang="en-US" sz="1300" b="1" dirty="0" smtClean="0"/>
              <a:t>termination</a:t>
            </a:r>
          </a:p>
          <a:p>
            <a:pPr lvl="1"/>
            <a:r>
              <a:rPr lang="en-US" sz="1300" b="1" dirty="0" smtClean="0"/>
              <a:t>Generic A/R E-mails-Ann Martinez</a:t>
            </a:r>
            <a:endParaRPr lang="en-US" sz="1300" dirty="0"/>
          </a:p>
          <a:p>
            <a:r>
              <a:rPr lang="en-US" sz="1700" b="1" dirty="0"/>
              <a:t>Presentations</a:t>
            </a:r>
            <a:endParaRPr lang="en-US" sz="1700" dirty="0"/>
          </a:p>
          <a:p>
            <a:pPr lvl="1"/>
            <a:r>
              <a:rPr lang="en-US" sz="1300" b="1" dirty="0"/>
              <a:t>State Accounting website/Training Guides/Accounting Manual</a:t>
            </a:r>
            <a:endParaRPr lang="en-US" sz="1300" dirty="0"/>
          </a:p>
          <a:p>
            <a:pPr lvl="1"/>
            <a:r>
              <a:rPr lang="en-US" sz="1300" b="1" dirty="0"/>
              <a:t>Purchase order clean-up for encumbrances</a:t>
            </a:r>
            <a:endParaRPr lang="en-US" sz="1300" dirty="0"/>
          </a:p>
          <a:p>
            <a:pPr lvl="1"/>
            <a:r>
              <a:rPr lang="en-US" sz="1300" b="1" dirty="0"/>
              <a:t>Purchase Order processes</a:t>
            </a:r>
            <a:endParaRPr lang="en-US" sz="1300" dirty="0"/>
          </a:p>
          <a:p>
            <a:pPr lvl="1"/>
            <a:r>
              <a:rPr lang="en-US" sz="1300" b="1" dirty="0"/>
              <a:t>Fixed Assets</a:t>
            </a:r>
            <a:endParaRPr lang="en-US" sz="1300" dirty="0"/>
          </a:p>
          <a:p>
            <a:pPr lvl="1"/>
            <a:r>
              <a:rPr lang="en-US" sz="1300" b="1" dirty="0"/>
              <a:t>Month End Close/Month End Close checklist</a:t>
            </a:r>
            <a:endParaRPr lang="en-US" sz="1300" dirty="0"/>
          </a:p>
          <a:p>
            <a:pPr lvl="1"/>
            <a:r>
              <a:rPr lang="en-US" sz="1300" b="1" dirty="0"/>
              <a:t>Fund Summary by Fund (review of balance sheet accounts)</a:t>
            </a:r>
            <a:endParaRPr lang="en-US" sz="1300" dirty="0"/>
          </a:p>
          <a:p>
            <a:pPr lvl="1"/>
            <a:r>
              <a:rPr lang="en-US" sz="1300" b="1" dirty="0"/>
              <a:t>Operating Investment Pool (OIP) review</a:t>
            </a:r>
            <a:endParaRPr lang="en-US" sz="1300" dirty="0"/>
          </a:p>
          <a:p>
            <a:endParaRPr lang="en-US" dirty="0"/>
          </a:p>
        </p:txBody>
      </p:sp>
    </p:spTree>
    <p:extLst>
      <p:ext uri="{BB962C8B-B14F-4D97-AF65-F5344CB8AC3E}">
        <p14:creationId xmlns:p14="http://schemas.microsoft.com/office/powerpoint/2010/main" val="1722508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87052" y="549527"/>
            <a:ext cx="7002379" cy="1303337"/>
          </a:xfrm>
        </p:spPr>
        <p:txBody>
          <a:bodyPr/>
          <a:lstStyle/>
          <a:p>
            <a:pPr algn="ctr"/>
            <a:r>
              <a:rPr lang="en-US" dirty="0" smtClean="0"/>
              <a:t>PA Commitment Inquiry</a:t>
            </a:r>
            <a:endParaRPr lang="en-US" dirty="0"/>
          </a:p>
        </p:txBody>
      </p:sp>
      <p:pic>
        <p:nvPicPr>
          <p:cNvPr id="4" name="Content Placeholder 3"/>
          <p:cNvPicPr>
            <a:picLocks noGrp="1" noChangeAspect="1"/>
          </p:cNvPicPr>
          <p:nvPr>
            <p:ph idx="4294967295"/>
          </p:nvPr>
        </p:nvPicPr>
        <p:blipFill>
          <a:blip r:embed="rId2"/>
          <a:stretch>
            <a:fillRect/>
          </a:stretch>
        </p:blipFill>
        <p:spPr>
          <a:xfrm>
            <a:off x="2502569" y="1558174"/>
            <a:ext cx="7289800" cy="4389437"/>
          </a:xfrm>
          <a:prstGeom prst="rect">
            <a:avLst/>
          </a:prstGeom>
        </p:spPr>
      </p:pic>
    </p:spTree>
    <p:extLst>
      <p:ext uri="{BB962C8B-B14F-4D97-AF65-F5344CB8AC3E}">
        <p14:creationId xmlns:p14="http://schemas.microsoft.com/office/powerpoint/2010/main" val="207832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 Commitment Inquiry</a:t>
            </a:r>
            <a:endParaRPr lang="en-US" dirty="0"/>
          </a:p>
        </p:txBody>
      </p:sp>
      <p:sp>
        <p:nvSpPr>
          <p:cNvPr id="3" name="Content Placeholder 2"/>
          <p:cNvSpPr>
            <a:spLocks noGrp="1"/>
          </p:cNvSpPr>
          <p:nvPr>
            <p:ph idx="1"/>
          </p:nvPr>
        </p:nvSpPr>
        <p:spPr/>
        <p:txBody>
          <a:bodyPr/>
          <a:lstStyle/>
          <a:p>
            <a:r>
              <a:rPr lang="en-US" dirty="0" smtClean="0"/>
              <a:t>Is this a valid purchase order?</a:t>
            </a:r>
          </a:p>
          <a:p>
            <a:endParaRPr lang="en-US" dirty="0" smtClean="0"/>
          </a:p>
          <a:p>
            <a:r>
              <a:rPr lang="en-US" dirty="0" smtClean="0"/>
              <a:t>If not, follow your agency procedures for correction or cancellation</a:t>
            </a:r>
          </a:p>
          <a:p>
            <a:endParaRPr lang="en-US" dirty="0" smtClean="0"/>
          </a:p>
          <a:p>
            <a:r>
              <a:rPr lang="en-US" dirty="0" smtClean="0"/>
              <a:t>If the Open Amount that shows on the PA Commitment Inquiry screen does not match the Allotment Status Encumbrance Detail report, please contact State Accounting for assistance</a:t>
            </a:r>
          </a:p>
        </p:txBody>
      </p:sp>
    </p:spTree>
    <p:extLst>
      <p:ext uri="{BB962C8B-B14F-4D97-AF65-F5344CB8AC3E}">
        <p14:creationId xmlns:p14="http://schemas.microsoft.com/office/powerpoint/2010/main" val="57098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96188" y="982663"/>
            <a:ext cx="8005011" cy="1303337"/>
          </a:xfrm>
        </p:spPr>
        <p:txBody>
          <a:bodyPr>
            <a:normAutofit/>
          </a:bodyPr>
          <a:lstStyle/>
          <a:p>
            <a:r>
              <a:rPr lang="en-US" dirty="0" smtClean="0"/>
              <a:t>Liquidating a Manual Encumbrance</a:t>
            </a:r>
            <a:endParaRPr lang="en-US" dirty="0"/>
          </a:p>
        </p:txBody>
      </p:sp>
      <p:sp>
        <p:nvSpPr>
          <p:cNvPr id="3" name="Content Placeholder 2"/>
          <p:cNvSpPr>
            <a:spLocks noGrp="1"/>
          </p:cNvSpPr>
          <p:nvPr>
            <p:ph idx="4294967295"/>
          </p:nvPr>
        </p:nvSpPr>
        <p:spPr>
          <a:xfrm>
            <a:off x="1515978" y="2286001"/>
            <a:ext cx="8085221" cy="3589338"/>
          </a:xfrm>
        </p:spPr>
        <p:txBody>
          <a:bodyPr>
            <a:normAutofit fontScale="92500" lnSpcReduction="10000"/>
          </a:bodyPr>
          <a:lstStyle/>
          <a:p>
            <a:r>
              <a:rPr lang="en-US" b="1" dirty="0" smtClean="0"/>
              <a:t>This is only for the J9 transactions in the PB  ledger</a:t>
            </a:r>
          </a:p>
          <a:p>
            <a:endParaRPr lang="en-US" dirty="0"/>
          </a:p>
          <a:p>
            <a:r>
              <a:rPr lang="en-US" dirty="0" smtClean="0"/>
              <a:t>If you have created a manual encumbrance and it has already been paid, it must be liquidated.</a:t>
            </a:r>
          </a:p>
          <a:p>
            <a:endParaRPr lang="en-US" dirty="0" smtClean="0"/>
          </a:p>
          <a:p>
            <a:r>
              <a:rPr lang="en-US" dirty="0" smtClean="0"/>
              <a:t>Only liquidate manual encumbrance batches created by your agency.  i.e. State Accounting creates and posts the payroll manual encumbrance for most agencies.  These batches are liquidated by State Accounting.</a:t>
            </a:r>
            <a:endParaRPr lang="en-US" dirty="0"/>
          </a:p>
        </p:txBody>
      </p:sp>
    </p:spTree>
    <p:extLst>
      <p:ext uri="{BB962C8B-B14F-4D97-AF65-F5344CB8AC3E}">
        <p14:creationId xmlns:p14="http://schemas.microsoft.com/office/powerpoint/2010/main" val="4209554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Liquidating a Manual Encumbrance</a:t>
            </a:r>
            <a:endParaRPr lang="en-US" dirty="0"/>
          </a:p>
        </p:txBody>
      </p:sp>
      <p:sp>
        <p:nvSpPr>
          <p:cNvPr id="3" name="Content Placeholder 2"/>
          <p:cNvSpPr>
            <a:spLocks noGrp="1"/>
          </p:cNvSpPr>
          <p:nvPr>
            <p:ph idx="1"/>
          </p:nvPr>
        </p:nvSpPr>
        <p:spPr/>
        <p:txBody>
          <a:bodyPr>
            <a:normAutofit lnSpcReduction="10000"/>
          </a:bodyPr>
          <a:lstStyle/>
          <a:p>
            <a:r>
              <a:rPr lang="en-US" dirty="0" smtClean="0"/>
              <a:t>E1 Training Guides</a:t>
            </a:r>
          </a:p>
          <a:p>
            <a:pPr lvl="1"/>
            <a:r>
              <a:rPr lang="en-US" dirty="0" smtClean="0">
                <a:hlinkClick r:id="rId3"/>
              </a:rPr>
              <a:t>http://link.nebraska.gov</a:t>
            </a:r>
            <a:endParaRPr lang="en-US" dirty="0" smtClean="0"/>
          </a:p>
          <a:p>
            <a:pPr lvl="1"/>
            <a:r>
              <a:rPr lang="en-US" dirty="0" smtClean="0"/>
              <a:t>User Guides in Help section at top of page</a:t>
            </a:r>
          </a:p>
          <a:p>
            <a:pPr lvl="1"/>
            <a:r>
              <a:rPr lang="en-US" dirty="0" smtClean="0"/>
              <a:t>Payroll and Financial Center</a:t>
            </a:r>
          </a:p>
          <a:p>
            <a:pPr lvl="1"/>
            <a:r>
              <a:rPr lang="en-US" dirty="0" smtClean="0"/>
              <a:t>Budgeting</a:t>
            </a:r>
          </a:p>
          <a:p>
            <a:pPr lvl="1"/>
            <a:r>
              <a:rPr lang="en-US" dirty="0" smtClean="0"/>
              <a:t>Lesson 1: Working with Transactions-”Liquidating a Manual Encumbrance”</a:t>
            </a:r>
          </a:p>
          <a:p>
            <a:r>
              <a:rPr lang="en-US" dirty="0" smtClean="0"/>
              <a:t>If using the void journal entry process, make sure to use a current G/L Date, and approve and post the batch before month end close.</a:t>
            </a:r>
            <a:endParaRPr lang="en-US" dirty="0"/>
          </a:p>
        </p:txBody>
      </p:sp>
    </p:spTree>
    <p:extLst>
      <p:ext uri="{BB962C8B-B14F-4D97-AF65-F5344CB8AC3E}">
        <p14:creationId xmlns:p14="http://schemas.microsoft.com/office/powerpoint/2010/main" val="3555610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Fixed Assets </a:t>
            </a:r>
            <a:endParaRPr lang="en-US" dirty="0"/>
          </a:p>
        </p:txBody>
      </p:sp>
      <p:sp>
        <p:nvSpPr>
          <p:cNvPr id="5" name="Subtitle 4"/>
          <p:cNvSpPr>
            <a:spLocks noGrp="1"/>
          </p:cNvSpPr>
          <p:nvPr>
            <p:ph type="subTitle" idx="1"/>
          </p:nvPr>
        </p:nvSpPr>
        <p:spPr/>
        <p:txBody>
          <a:bodyPr/>
          <a:lstStyle/>
          <a:p>
            <a:r>
              <a:rPr lang="en-US" sz="1800" dirty="0" smtClean="0"/>
              <a:t>Andrea Kiichler </a:t>
            </a:r>
          </a:p>
          <a:p>
            <a:endParaRPr lang="en-US" dirty="0"/>
          </a:p>
        </p:txBody>
      </p:sp>
    </p:spTree>
    <p:extLst>
      <p:ext uri="{BB962C8B-B14F-4D97-AF65-F5344CB8AC3E}">
        <p14:creationId xmlns:p14="http://schemas.microsoft.com/office/powerpoint/2010/main" val="143809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Fixed Assets </a:t>
            </a:r>
            <a:endParaRPr lang="en-US" dirty="0"/>
          </a:p>
        </p:txBody>
      </p:sp>
      <p:sp>
        <p:nvSpPr>
          <p:cNvPr id="3" name="Content Placeholder 2"/>
          <p:cNvSpPr>
            <a:spLocks noGrp="1"/>
          </p:cNvSpPr>
          <p:nvPr>
            <p:ph idx="1"/>
          </p:nvPr>
        </p:nvSpPr>
        <p:spPr/>
        <p:txBody>
          <a:bodyPr>
            <a:normAutofit lnSpcReduction="10000"/>
          </a:bodyPr>
          <a:lstStyle/>
          <a:p>
            <a:r>
              <a:rPr lang="en-US" dirty="0" smtClean="0"/>
              <a:t>Fixed Asset Facts</a:t>
            </a:r>
          </a:p>
          <a:p>
            <a:pPr marL="0" indent="0">
              <a:buNone/>
            </a:pPr>
            <a:endParaRPr lang="en-US" dirty="0" smtClean="0"/>
          </a:p>
          <a:p>
            <a:r>
              <a:rPr lang="en-US" dirty="0" smtClean="0"/>
              <a:t>Creating Master Record</a:t>
            </a:r>
          </a:p>
          <a:p>
            <a:pPr marL="0" indent="0">
              <a:buNone/>
            </a:pPr>
            <a:endParaRPr lang="en-US" dirty="0" smtClean="0"/>
          </a:p>
          <a:p>
            <a:r>
              <a:rPr lang="en-US" dirty="0" smtClean="0"/>
              <a:t>Posting Costs and Reports </a:t>
            </a:r>
          </a:p>
          <a:p>
            <a:pPr marL="0" indent="0">
              <a:buNone/>
            </a:pPr>
            <a:endParaRPr lang="en-US" dirty="0" smtClean="0"/>
          </a:p>
          <a:p>
            <a:r>
              <a:rPr lang="en-US" dirty="0" smtClean="0"/>
              <a:t>The Big Picture </a:t>
            </a:r>
          </a:p>
        </p:txBody>
      </p:sp>
    </p:spTree>
    <p:extLst>
      <p:ext uri="{BB962C8B-B14F-4D97-AF65-F5344CB8AC3E}">
        <p14:creationId xmlns:p14="http://schemas.microsoft.com/office/powerpoint/2010/main" val="626480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Fixed Asset </a:t>
            </a:r>
            <a:r>
              <a:rPr lang="en-US" dirty="0" err="1" smtClean="0"/>
              <a:t>Factuals</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Created by payment to vendor by receipt from PO or JE</a:t>
            </a:r>
          </a:p>
          <a:p>
            <a:endParaRPr lang="en-US" dirty="0" smtClean="0"/>
          </a:p>
          <a:p>
            <a:r>
              <a:rPr lang="en-US" dirty="0" smtClean="0"/>
              <a:t>Coded to “58” Object Code </a:t>
            </a:r>
          </a:p>
          <a:p>
            <a:pPr marL="0" indent="0">
              <a:buNone/>
            </a:pPr>
            <a:endParaRPr lang="en-US" dirty="0" smtClean="0"/>
          </a:p>
          <a:p>
            <a:r>
              <a:rPr lang="en-US" dirty="0" smtClean="0"/>
              <a:t>Payments posted to General Ledger, copy to Fixed Asset module</a:t>
            </a:r>
          </a:p>
          <a:p>
            <a:pPr marL="0" indent="0">
              <a:buNone/>
            </a:pPr>
            <a:endParaRPr lang="en-US" dirty="0" smtClean="0"/>
          </a:p>
          <a:p>
            <a:r>
              <a:rPr lang="en-US" dirty="0" smtClean="0"/>
              <a:t>Fixed Assets= $1500 &lt; </a:t>
            </a:r>
          </a:p>
          <a:p>
            <a:pPr marL="0" indent="0">
              <a:buNone/>
            </a:pPr>
            <a:r>
              <a:rPr lang="en-US" dirty="0"/>
              <a:t>	</a:t>
            </a:r>
            <a:r>
              <a:rPr lang="en-US" dirty="0" smtClean="0"/>
              <a:t>Exception: computers &amp; firearms, all must be capitalized</a:t>
            </a:r>
          </a:p>
          <a:p>
            <a:pPr marL="0" indent="0">
              <a:buNone/>
            </a:pPr>
            <a:endParaRPr lang="en-US" dirty="0"/>
          </a:p>
        </p:txBody>
      </p:sp>
    </p:spTree>
    <p:extLst>
      <p:ext uri="{BB962C8B-B14F-4D97-AF65-F5344CB8AC3E}">
        <p14:creationId xmlns:p14="http://schemas.microsoft.com/office/powerpoint/2010/main" val="3410491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2663"/>
            <a:ext cx="9601200" cy="1303337"/>
          </a:xfrm>
        </p:spPr>
        <p:txBody>
          <a:bodyPr/>
          <a:lstStyle/>
          <a:p>
            <a:pPr algn="ctr"/>
            <a:r>
              <a:rPr lang="en-US" dirty="0" smtClean="0"/>
              <a:t>Master Record</a:t>
            </a:r>
            <a:endParaRPr lang="en-US" dirty="0"/>
          </a:p>
        </p:txBody>
      </p:sp>
      <p:sp>
        <p:nvSpPr>
          <p:cNvPr id="3" name="Content Placeholder 2"/>
          <p:cNvSpPr>
            <a:spLocks noGrp="1"/>
          </p:cNvSpPr>
          <p:nvPr>
            <p:ph idx="4294967295"/>
          </p:nvPr>
        </p:nvSpPr>
        <p:spPr>
          <a:xfrm>
            <a:off x="1804738" y="2093495"/>
            <a:ext cx="6825916" cy="3224463"/>
          </a:xfrm>
        </p:spPr>
        <p:txBody>
          <a:bodyPr>
            <a:normAutofit fontScale="70000" lnSpcReduction="20000"/>
          </a:bodyPr>
          <a:lstStyle/>
          <a:p>
            <a:r>
              <a:rPr lang="en-US" dirty="0" smtClean="0"/>
              <a:t>Beginning of Life for asset</a:t>
            </a:r>
          </a:p>
          <a:p>
            <a:pPr marL="0" indent="0">
              <a:buNone/>
            </a:pPr>
            <a:r>
              <a:rPr lang="en-US" dirty="0"/>
              <a:t>	</a:t>
            </a:r>
            <a:r>
              <a:rPr lang="en-US" dirty="0" smtClean="0"/>
              <a:t>*Tag number  </a:t>
            </a:r>
          </a:p>
          <a:p>
            <a:pPr marL="0" indent="0">
              <a:buNone/>
            </a:pPr>
            <a:r>
              <a:rPr lang="en-US" dirty="0" smtClean="0"/>
              <a:t>	*Cost Account </a:t>
            </a:r>
          </a:p>
          <a:p>
            <a:pPr marL="0" indent="0">
              <a:buNone/>
            </a:pPr>
            <a:r>
              <a:rPr lang="en-US" dirty="0" smtClean="0"/>
              <a:t>	*Date acquired </a:t>
            </a:r>
          </a:p>
          <a:p>
            <a:pPr marL="0" indent="0">
              <a:buNone/>
            </a:pPr>
            <a:r>
              <a:rPr lang="en-US" dirty="0" smtClean="0"/>
              <a:t>	*User defined Category Codes </a:t>
            </a:r>
          </a:p>
          <a:p>
            <a:pPr marL="0" indent="0">
              <a:buNone/>
            </a:pPr>
            <a:r>
              <a:rPr lang="en-US" dirty="0" smtClean="0"/>
              <a:t>	*Text descriptions/remarks</a:t>
            </a:r>
          </a:p>
          <a:p>
            <a:pPr marL="0" indent="0">
              <a:buNone/>
            </a:pPr>
            <a:endParaRPr lang="en-US" dirty="0"/>
          </a:p>
          <a:p>
            <a:r>
              <a:rPr lang="en-US" dirty="0" smtClean="0"/>
              <a:t>Must be created for all Fixed Assets</a:t>
            </a:r>
          </a:p>
          <a:p>
            <a:r>
              <a:rPr lang="en-US" dirty="0" smtClean="0"/>
              <a:t>E1 Guide for Creating Asset Master </a:t>
            </a:r>
          </a:p>
          <a:p>
            <a:pPr marL="0" indent="0">
              <a:buNone/>
            </a:pPr>
            <a:endParaRPr lang="en-US" dirty="0" smtClean="0"/>
          </a:p>
        </p:txBody>
      </p:sp>
    </p:spTree>
    <p:extLst>
      <p:ext uri="{BB962C8B-B14F-4D97-AF65-F5344CB8AC3E}">
        <p14:creationId xmlns:p14="http://schemas.microsoft.com/office/powerpoint/2010/main" val="4183180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21304" y="721895"/>
            <a:ext cx="8494295" cy="968793"/>
          </a:xfrm>
        </p:spPr>
        <p:txBody>
          <a:bodyPr/>
          <a:lstStyle/>
          <a:p>
            <a:pPr algn="ctr"/>
            <a:r>
              <a:rPr lang="en-US" dirty="0" smtClean="0"/>
              <a:t>Posting Costs &amp; Checking it twice!</a:t>
            </a:r>
            <a:endParaRPr lang="en-US" dirty="0"/>
          </a:p>
        </p:txBody>
      </p:sp>
      <p:sp>
        <p:nvSpPr>
          <p:cNvPr id="3" name="Content Placeholder 2"/>
          <p:cNvSpPr>
            <a:spLocks noGrp="1"/>
          </p:cNvSpPr>
          <p:nvPr>
            <p:ph idx="4294967295"/>
          </p:nvPr>
        </p:nvSpPr>
        <p:spPr>
          <a:xfrm>
            <a:off x="1106905" y="1957137"/>
            <a:ext cx="10515600" cy="2606842"/>
          </a:xfrm>
        </p:spPr>
        <p:txBody>
          <a:bodyPr/>
          <a:lstStyle/>
          <a:p>
            <a:r>
              <a:rPr lang="en-US" dirty="0" smtClean="0"/>
              <a:t>Receipting and Posting Costs = must establish relationship in same month</a:t>
            </a:r>
          </a:p>
          <a:p>
            <a:r>
              <a:rPr lang="en-US" dirty="0" smtClean="0"/>
              <a:t>Splitting the Cost for Multiple Assets = Journal Entry (same month)</a:t>
            </a:r>
          </a:p>
          <a:p>
            <a:r>
              <a:rPr lang="en-US" dirty="0" smtClean="0"/>
              <a:t>Friendly suggestion: no FA receipting last week of month</a:t>
            </a:r>
          </a:p>
          <a:p>
            <a:r>
              <a:rPr lang="en-US" dirty="0" smtClean="0"/>
              <a:t>Allows time for Fixed Asset Coordinator to review receipts &amp; JE’s for splits</a:t>
            </a:r>
          </a:p>
          <a:p>
            <a:r>
              <a:rPr lang="en-US" dirty="0"/>
              <a:t>E1 Guide for </a:t>
            </a:r>
            <a:r>
              <a:rPr lang="en-US" dirty="0" smtClean="0"/>
              <a:t>Posting &amp; Split Asset Transaction Posting</a:t>
            </a:r>
            <a:endParaRPr lang="en-US" dirty="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25855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9620" y="982663"/>
            <a:ext cx="8221580" cy="1303337"/>
          </a:xfrm>
        </p:spPr>
        <p:txBody>
          <a:bodyPr/>
          <a:lstStyle/>
          <a:p>
            <a:pPr algn="ctr"/>
            <a:r>
              <a:rPr lang="en-US" dirty="0" smtClean="0"/>
              <a:t>Fixed Asset Reports = your besties!</a:t>
            </a:r>
            <a:endParaRPr lang="en-US" dirty="0"/>
          </a:p>
        </p:txBody>
      </p:sp>
      <p:sp>
        <p:nvSpPr>
          <p:cNvPr id="3" name="Content Placeholder 2"/>
          <p:cNvSpPr>
            <a:spLocks noGrp="1"/>
          </p:cNvSpPr>
          <p:nvPr>
            <p:ph idx="4294967295"/>
          </p:nvPr>
        </p:nvSpPr>
        <p:spPr>
          <a:xfrm>
            <a:off x="1379620" y="2213811"/>
            <a:ext cx="8943475" cy="3661527"/>
          </a:xfrm>
        </p:spPr>
        <p:txBody>
          <a:bodyPr>
            <a:normAutofit fontScale="62500" lnSpcReduction="20000"/>
          </a:bodyPr>
          <a:lstStyle/>
          <a:p>
            <a:r>
              <a:rPr lang="en-US" dirty="0"/>
              <a:t>Fixed Asset No Cost Integrity Report: listing of the Fixed Assets that have master records. These are the assets you have Tags for in E1. </a:t>
            </a:r>
            <a:endParaRPr lang="en-US" dirty="0" smtClean="0"/>
          </a:p>
          <a:p>
            <a:pPr marL="0" indent="0">
              <a:buNone/>
            </a:pPr>
            <a:endParaRPr lang="en-US" dirty="0"/>
          </a:p>
          <a:p>
            <a:r>
              <a:rPr lang="en-US" dirty="0"/>
              <a:t>Unposted Fixed Asset Report: </a:t>
            </a:r>
            <a:r>
              <a:rPr lang="en-US" dirty="0" smtClean="0"/>
              <a:t>Asset record not created yet</a:t>
            </a:r>
          </a:p>
          <a:p>
            <a:endParaRPr lang="en-US" dirty="0"/>
          </a:p>
          <a:p>
            <a:r>
              <a:rPr lang="en-US" dirty="0" smtClean="0"/>
              <a:t>Matching game (reports as of 3/15)</a:t>
            </a:r>
          </a:p>
          <a:p>
            <a:pPr marL="0" indent="0">
              <a:buNone/>
            </a:pPr>
            <a:endParaRPr lang="en-US" dirty="0"/>
          </a:p>
          <a:p>
            <a:r>
              <a:rPr lang="en-US" dirty="0" smtClean="0"/>
              <a:t>Monthly review of these reports keeps you current</a:t>
            </a:r>
          </a:p>
          <a:p>
            <a:pPr marL="0" indent="0">
              <a:buNone/>
            </a:pPr>
            <a:endParaRPr lang="en-US" dirty="0" smtClean="0"/>
          </a:p>
          <a:p>
            <a:r>
              <a:rPr lang="en-US" dirty="0" smtClean="0"/>
              <a:t>Must be cleared end of each month, and at FYE</a:t>
            </a:r>
          </a:p>
          <a:p>
            <a:endParaRPr lang="en-US" dirty="0"/>
          </a:p>
          <a:p>
            <a:pPr marL="0" indent="0">
              <a:buNone/>
            </a:pPr>
            <a:r>
              <a:rPr lang="en-US" dirty="0"/>
              <a:t> </a:t>
            </a:r>
          </a:p>
          <a:p>
            <a:endParaRPr lang="en-US" dirty="0"/>
          </a:p>
        </p:txBody>
      </p:sp>
    </p:spTree>
    <p:extLst>
      <p:ext uri="{BB962C8B-B14F-4D97-AF65-F5344CB8AC3E}">
        <p14:creationId xmlns:p14="http://schemas.microsoft.com/office/powerpoint/2010/main" val="3623858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Welcome and introductions</a:t>
            </a:r>
            <a:endParaRPr lang="en-US" dirty="0"/>
          </a:p>
        </p:txBody>
      </p:sp>
      <p:sp>
        <p:nvSpPr>
          <p:cNvPr id="3" name="Content Placeholder 2"/>
          <p:cNvSpPr>
            <a:spLocks noGrp="1"/>
          </p:cNvSpPr>
          <p:nvPr>
            <p:ph idx="1"/>
          </p:nvPr>
        </p:nvSpPr>
        <p:spPr/>
        <p:txBody>
          <a:bodyPr/>
          <a:lstStyle/>
          <a:p>
            <a:r>
              <a:rPr lang="en-US" dirty="0" smtClean="0"/>
              <a:t>Phil Olsen, State Accounting Administrator</a:t>
            </a:r>
          </a:p>
          <a:p>
            <a:pPr lvl="1"/>
            <a:r>
              <a:rPr lang="en-US" dirty="0" smtClean="0"/>
              <a:t>Previously worked for Auditor’s Office for 13 years.</a:t>
            </a:r>
          </a:p>
          <a:p>
            <a:pPr lvl="1"/>
            <a:r>
              <a:rPr lang="en-US" dirty="0" smtClean="0"/>
              <a:t>Is a CPA with an MBA from NW Missouri state</a:t>
            </a:r>
          </a:p>
          <a:p>
            <a:r>
              <a:rPr lang="en-US" dirty="0" smtClean="0"/>
              <a:t>Andrea Kiichler, Financial Systems and Reports Coordinator</a:t>
            </a:r>
          </a:p>
          <a:p>
            <a:pPr lvl="1"/>
            <a:r>
              <a:rPr lang="en-US" dirty="0" smtClean="0"/>
              <a:t>14 yr. State Employee, was at Dept. of Labor-UI Tax and OCIO-Procurement </a:t>
            </a:r>
          </a:p>
          <a:p>
            <a:pPr lvl="1"/>
            <a:r>
              <a:rPr lang="en-US" dirty="0" smtClean="0"/>
              <a:t>Bachelor’s Degree in Business Admin w/ Finance emphasis</a:t>
            </a:r>
          </a:p>
          <a:p>
            <a:pPr lvl="1"/>
            <a:r>
              <a:rPr lang="en-US" dirty="0" smtClean="0"/>
              <a:t>Lives in Seward, NE. with husband, 2 kids age 15 and 13, and 2 </a:t>
            </a:r>
            <a:r>
              <a:rPr lang="en-US" dirty="0" err="1" smtClean="0"/>
              <a:t>furbabies</a:t>
            </a:r>
            <a:endParaRPr lang="en-US" dirty="0" smtClean="0"/>
          </a:p>
        </p:txBody>
      </p:sp>
    </p:spTree>
    <p:extLst>
      <p:ext uri="{BB962C8B-B14F-4D97-AF65-F5344CB8AC3E}">
        <p14:creationId xmlns:p14="http://schemas.microsoft.com/office/powerpoint/2010/main" val="256400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Asset Fumbles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Oops! I didn’t post FA cost to asset in the same month! </a:t>
            </a:r>
          </a:p>
          <a:p>
            <a:pPr marL="0" indent="0">
              <a:buNone/>
            </a:pPr>
            <a:r>
              <a:rPr lang="en-US" dirty="0"/>
              <a:t>	</a:t>
            </a:r>
            <a:r>
              <a:rPr lang="en-US" dirty="0" smtClean="0"/>
              <a:t>*JE instruction and documentation </a:t>
            </a:r>
          </a:p>
          <a:p>
            <a:pPr marL="0" indent="0">
              <a:buNone/>
            </a:pPr>
            <a:r>
              <a:rPr lang="en-US" dirty="0"/>
              <a:t>	</a:t>
            </a:r>
            <a:r>
              <a:rPr lang="en-US" dirty="0" smtClean="0"/>
              <a:t>*documentation is invoice/PO/Packing Slips. </a:t>
            </a:r>
          </a:p>
          <a:p>
            <a:r>
              <a:rPr lang="en-US" dirty="0" smtClean="0"/>
              <a:t>How do I know when to Pass on a cost?</a:t>
            </a:r>
          </a:p>
          <a:p>
            <a:pPr marL="0" indent="0">
              <a:buNone/>
            </a:pPr>
            <a:r>
              <a:rPr lang="en-US" dirty="0"/>
              <a:t>	</a:t>
            </a:r>
            <a:r>
              <a:rPr lang="en-US" dirty="0" smtClean="0"/>
              <a:t>*Most of the time, JE Credit side of transaction, but not always. Review cost of  	  your assets first.  </a:t>
            </a:r>
          </a:p>
          <a:p>
            <a:r>
              <a:rPr lang="en-US" dirty="0" smtClean="0"/>
              <a:t>Uh Oh…..I just don’t get it! HELP! </a:t>
            </a:r>
          </a:p>
          <a:p>
            <a:pPr marL="0" indent="0">
              <a:buNone/>
            </a:pPr>
            <a:r>
              <a:rPr lang="en-US" dirty="0"/>
              <a:t>	</a:t>
            </a:r>
            <a:r>
              <a:rPr lang="en-US" dirty="0" smtClean="0"/>
              <a:t>*Email Andrea: </a:t>
            </a:r>
            <a:r>
              <a:rPr lang="en-US" dirty="0" smtClean="0">
                <a:hlinkClick r:id="rId2"/>
              </a:rPr>
              <a:t>andrea.kiichler@nebraska.gov</a:t>
            </a:r>
            <a:endParaRPr lang="en-US" dirty="0" smtClean="0"/>
          </a:p>
          <a:p>
            <a:pPr marL="0" indent="0">
              <a:buNone/>
            </a:pPr>
            <a:endParaRPr lang="en-US" dirty="0"/>
          </a:p>
        </p:txBody>
      </p:sp>
    </p:spTree>
    <p:extLst>
      <p:ext uri="{BB962C8B-B14F-4D97-AF65-F5344CB8AC3E}">
        <p14:creationId xmlns:p14="http://schemas.microsoft.com/office/powerpoint/2010/main" val="2765251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0651" y="657728"/>
            <a:ext cx="10122570" cy="1435768"/>
          </a:xfrm>
        </p:spPr>
        <p:txBody>
          <a:bodyPr>
            <a:normAutofit/>
          </a:bodyPr>
          <a:lstStyle/>
          <a:p>
            <a:r>
              <a:rPr lang="en-US" dirty="0" smtClean="0"/>
              <a:t>The Big Picture…why is this important? </a:t>
            </a:r>
            <a:endParaRPr lang="en-US" dirty="0"/>
          </a:p>
        </p:txBody>
      </p:sp>
      <p:sp>
        <p:nvSpPr>
          <p:cNvPr id="3" name="Content Placeholder 2"/>
          <p:cNvSpPr>
            <a:spLocks noGrp="1"/>
          </p:cNvSpPr>
          <p:nvPr>
            <p:ph idx="4294967295"/>
          </p:nvPr>
        </p:nvSpPr>
        <p:spPr>
          <a:xfrm>
            <a:off x="1548063" y="2189746"/>
            <a:ext cx="9954126" cy="3810001"/>
          </a:xfrm>
        </p:spPr>
        <p:txBody>
          <a:bodyPr/>
          <a:lstStyle/>
          <a:p>
            <a:r>
              <a:rPr lang="en-US" dirty="0" smtClean="0"/>
              <a:t>State Accounting is responsible for the Comprehensive Annual Financial Report (CAFR)</a:t>
            </a:r>
          </a:p>
          <a:p>
            <a:pPr lvl="1"/>
            <a:r>
              <a:rPr lang="en-US" dirty="0" smtClean="0"/>
              <a:t>Includes all agencies assets and present value:</a:t>
            </a:r>
          </a:p>
          <a:p>
            <a:pPr lvl="2"/>
            <a:r>
              <a:rPr lang="en-US" dirty="0" smtClean="0"/>
              <a:t>Land &amp; Buildings = $100,000+</a:t>
            </a:r>
          </a:p>
          <a:p>
            <a:pPr lvl="2"/>
            <a:r>
              <a:rPr lang="en-US" dirty="0" smtClean="0"/>
              <a:t>Equipment = $5,000+</a:t>
            </a:r>
          </a:p>
          <a:p>
            <a:pPr lvl="2">
              <a:spcBef>
                <a:spcPts val="0"/>
              </a:spcBef>
              <a:spcAft>
                <a:spcPts val="0"/>
              </a:spcAft>
            </a:pPr>
            <a:r>
              <a:rPr lang="en-US" dirty="0" smtClean="0"/>
              <a:t>Construction in Progress = $100,000+	</a:t>
            </a:r>
          </a:p>
          <a:p>
            <a:pPr marL="914400" lvl="2" indent="0">
              <a:spcBef>
                <a:spcPts val="0"/>
              </a:spcBef>
              <a:spcAft>
                <a:spcPts val="0"/>
              </a:spcAft>
              <a:buNone/>
            </a:pPr>
            <a:r>
              <a:rPr lang="en-US" dirty="0" smtClean="0"/>
              <a:t>     (Make sure to use OC 587500)</a:t>
            </a:r>
          </a:p>
          <a:p>
            <a:r>
              <a:rPr lang="en-US" dirty="0" smtClean="0"/>
              <a:t>Depreciation: processed by state accounting quarterly </a:t>
            </a:r>
            <a:r>
              <a:rPr lang="en-US" dirty="0"/>
              <a:t>	</a:t>
            </a:r>
          </a:p>
        </p:txBody>
      </p:sp>
    </p:spTree>
    <p:extLst>
      <p:ext uri="{BB962C8B-B14F-4D97-AF65-F5344CB8AC3E}">
        <p14:creationId xmlns:p14="http://schemas.microsoft.com/office/powerpoint/2010/main" val="3939464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Monthly Checklist</a:t>
            </a:r>
            <a:endParaRPr lang="en-US" dirty="0"/>
          </a:p>
        </p:txBody>
      </p:sp>
      <p:sp>
        <p:nvSpPr>
          <p:cNvPr id="3" name="Subtitle 2"/>
          <p:cNvSpPr>
            <a:spLocks noGrp="1"/>
          </p:cNvSpPr>
          <p:nvPr>
            <p:ph type="subTitle" idx="1"/>
          </p:nvPr>
        </p:nvSpPr>
        <p:spPr/>
        <p:txBody>
          <a:bodyPr/>
          <a:lstStyle/>
          <a:p>
            <a:r>
              <a:rPr lang="en-US" dirty="0" smtClean="0"/>
              <a:t>Shannon Muffly</a:t>
            </a:r>
            <a:endParaRPr lang="en-US" dirty="0"/>
          </a:p>
        </p:txBody>
      </p:sp>
    </p:spTree>
    <p:extLst>
      <p:ext uri="{BB962C8B-B14F-4D97-AF65-F5344CB8AC3E}">
        <p14:creationId xmlns:p14="http://schemas.microsoft.com/office/powerpoint/2010/main" val="3700387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Checklist</a:t>
            </a:r>
            <a:endParaRPr lang="en-US" dirty="0"/>
          </a:p>
        </p:txBody>
      </p:sp>
      <p:sp>
        <p:nvSpPr>
          <p:cNvPr id="3" name="Content Placeholder 2"/>
          <p:cNvSpPr>
            <a:spLocks noGrp="1"/>
          </p:cNvSpPr>
          <p:nvPr>
            <p:ph idx="1"/>
          </p:nvPr>
        </p:nvSpPr>
        <p:spPr/>
        <p:txBody>
          <a:bodyPr/>
          <a:lstStyle/>
          <a:p>
            <a:r>
              <a:rPr lang="en-US" dirty="0" smtClean="0"/>
              <a:t>Website – under State Accounting Manual</a:t>
            </a:r>
          </a:p>
          <a:p>
            <a:r>
              <a:rPr lang="en-US" dirty="0" smtClean="0"/>
              <a:t>Post voided batches promptly</a:t>
            </a:r>
          </a:p>
          <a:p>
            <a:r>
              <a:rPr lang="en-US" dirty="0" smtClean="0"/>
              <a:t>Review unposted batches periodically</a:t>
            </a:r>
          </a:p>
          <a:p>
            <a:pPr lvl="1"/>
            <a:r>
              <a:rPr lang="en-US" dirty="0" smtClean="0"/>
              <a:t>Review and post unposted batches. Delete batches w/prior month’s G/L date</a:t>
            </a:r>
          </a:p>
          <a:p>
            <a:r>
              <a:rPr lang="en-US" dirty="0" smtClean="0"/>
              <a:t>Post Purchase Order Receipt, type “O”, batches before creating vouchers</a:t>
            </a:r>
          </a:p>
          <a:p>
            <a:endParaRPr lang="en-US" dirty="0" smtClean="0"/>
          </a:p>
        </p:txBody>
      </p:sp>
    </p:spTree>
    <p:extLst>
      <p:ext uri="{BB962C8B-B14F-4D97-AF65-F5344CB8AC3E}">
        <p14:creationId xmlns:p14="http://schemas.microsoft.com/office/powerpoint/2010/main" val="2633120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Checklist</a:t>
            </a:r>
            <a:endParaRPr lang="en-US" dirty="0"/>
          </a:p>
        </p:txBody>
      </p:sp>
      <p:sp>
        <p:nvSpPr>
          <p:cNvPr id="3" name="Content Placeholder 2"/>
          <p:cNvSpPr>
            <a:spLocks noGrp="1"/>
          </p:cNvSpPr>
          <p:nvPr>
            <p:ph idx="1"/>
          </p:nvPr>
        </p:nvSpPr>
        <p:spPr/>
        <p:txBody>
          <a:bodyPr>
            <a:normAutofit lnSpcReduction="10000"/>
          </a:bodyPr>
          <a:lstStyle/>
          <a:p>
            <a:r>
              <a:rPr lang="en-US" dirty="0" smtClean="0"/>
              <a:t>All “O” batches must be posted or reversed before month is closed</a:t>
            </a:r>
          </a:p>
          <a:p>
            <a:pPr lvl="1"/>
            <a:r>
              <a:rPr lang="en-US" dirty="0" smtClean="0"/>
              <a:t>We will post current “O” batches at 5:00 p.m. on last working day of the month. If batch doesn’t post, we will process a reversal batch. No notice will be sent out and no post reports will be emailed to the agency.</a:t>
            </a:r>
          </a:p>
          <a:p>
            <a:r>
              <a:rPr lang="en-US" dirty="0" smtClean="0"/>
              <a:t>Watch G/L dates</a:t>
            </a:r>
          </a:p>
          <a:p>
            <a:pPr lvl="1"/>
            <a:r>
              <a:rPr lang="en-US" dirty="0" smtClean="0"/>
              <a:t>Next months date should be used if 3 days before the end of a month</a:t>
            </a:r>
          </a:p>
          <a:p>
            <a:r>
              <a:rPr lang="en-US" dirty="0" smtClean="0"/>
              <a:t>Make sure IB batches post</a:t>
            </a:r>
          </a:p>
          <a:p>
            <a:r>
              <a:rPr lang="en-US" dirty="0" smtClean="0"/>
              <a:t>Review Unposted Fixed Assets</a:t>
            </a:r>
            <a:endParaRPr lang="en-US" dirty="0"/>
          </a:p>
        </p:txBody>
      </p:sp>
    </p:spTree>
    <p:extLst>
      <p:ext uri="{BB962C8B-B14F-4D97-AF65-F5344CB8AC3E}">
        <p14:creationId xmlns:p14="http://schemas.microsoft.com/office/powerpoint/2010/main" val="231537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Month End Close</a:t>
            </a:r>
            <a:endParaRPr lang="en-US" dirty="0"/>
          </a:p>
        </p:txBody>
      </p:sp>
      <p:sp>
        <p:nvSpPr>
          <p:cNvPr id="3" name="Subtitle 2"/>
          <p:cNvSpPr>
            <a:spLocks noGrp="1"/>
          </p:cNvSpPr>
          <p:nvPr>
            <p:ph type="subTitle" idx="1"/>
          </p:nvPr>
        </p:nvSpPr>
        <p:spPr/>
        <p:txBody>
          <a:bodyPr/>
          <a:lstStyle/>
          <a:p>
            <a:r>
              <a:rPr lang="en-US" dirty="0" smtClean="0"/>
              <a:t>Shannon Muffly </a:t>
            </a:r>
            <a:endParaRPr lang="en-US" dirty="0"/>
          </a:p>
        </p:txBody>
      </p:sp>
    </p:spTree>
    <p:extLst>
      <p:ext uri="{BB962C8B-B14F-4D97-AF65-F5344CB8AC3E}">
        <p14:creationId xmlns:p14="http://schemas.microsoft.com/office/powerpoint/2010/main" val="2829228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a:t>
            </a:r>
            <a:endParaRPr lang="en-US" dirty="0"/>
          </a:p>
        </p:txBody>
      </p:sp>
      <p:sp>
        <p:nvSpPr>
          <p:cNvPr id="3" name="Content Placeholder 2"/>
          <p:cNvSpPr>
            <a:spLocks noGrp="1"/>
          </p:cNvSpPr>
          <p:nvPr>
            <p:ph idx="1"/>
          </p:nvPr>
        </p:nvSpPr>
        <p:spPr/>
        <p:txBody>
          <a:bodyPr/>
          <a:lstStyle/>
          <a:p>
            <a:r>
              <a:rPr lang="en-US" dirty="0" smtClean="0"/>
              <a:t>First business day of the month</a:t>
            </a:r>
          </a:p>
          <a:p>
            <a:r>
              <a:rPr lang="en-US" dirty="0" smtClean="0"/>
              <a:t>Certain batches must be posted before noon</a:t>
            </a:r>
          </a:p>
          <a:p>
            <a:r>
              <a:rPr lang="en-US" dirty="0" smtClean="0"/>
              <a:t>If not, we will approve and post </a:t>
            </a:r>
          </a:p>
          <a:p>
            <a:pPr lvl="1"/>
            <a:r>
              <a:rPr lang="en-US" dirty="0" smtClean="0"/>
              <a:t>Correcting entries can be done by the agency</a:t>
            </a:r>
            <a:endParaRPr lang="en-US" dirty="0"/>
          </a:p>
        </p:txBody>
      </p:sp>
    </p:spTree>
    <p:extLst>
      <p:ext uri="{BB962C8B-B14F-4D97-AF65-F5344CB8AC3E}">
        <p14:creationId xmlns:p14="http://schemas.microsoft.com/office/powerpoint/2010/main" val="4170297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Types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 – PO/Contract Entries</a:t>
            </a:r>
          </a:p>
          <a:p>
            <a:r>
              <a:rPr lang="en-US" dirty="0" smtClean="0"/>
              <a:t>7 – Actual Payroll Period Entries</a:t>
            </a:r>
          </a:p>
          <a:p>
            <a:r>
              <a:rPr lang="en-US" dirty="0" smtClean="0"/>
              <a:t># - Payroll Vouchers</a:t>
            </a:r>
          </a:p>
          <a:p>
            <a:r>
              <a:rPr lang="en-US" dirty="0" smtClean="0"/>
              <a:t>N – Inventory </a:t>
            </a:r>
          </a:p>
          <a:p>
            <a:r>
              <a:rPr lang="en-US" dirty="0" smtClean="0"/>
              <a:t>0 (Zero) – Manufacturing</a:t>
            </a:r>
          </a:p>
          <a:p>
            <a:r>
              <a:rPr lang="en-US" dirty="0" smtClean="0"/>
              <a:t>G – General Accounting with fund type 99990 </a:t>
            </a:r>
          </a:p>
          <a:p>
            <a:r>
              <a:rPr lang="en-US" dirty="0" smtClean="0"/>
              <a:t>G – General Accounting with document type J1 (PCARD)</a:t>
            </a:r>
          </a:p>
          <a:p>
            <a:endParaRPr lang="en-US" dirty="0"/>
          </a:p>
        </p:txBody>
      </p:sp>
    </p:spTree>
    <p:extLst>
      <p:ext uri="{BB962C8B-B14F-4D97-AF65-F5344CB8AC3E}">
        <p14:creationId xmlns:p14="http://schemas.microsoft.com/office/powerpoint/2010/main" val="2987414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Types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 – Asset Transfers</a:t>
            </a:r>
          </a:p>
          <a:p>
            <a:r>
              <a:rPr lang="en-US" dirty="0" smtClean="0"/>
              <a:t>X – Depreciation Journal Entries</a:t>
            </a:r>
          </a:p>
          <a:p>
            <a:r>
              <a:rPr lang="en-US" dirty="0" smtClean="0"/>
              <a:t>Z – Disposal Journal Entries</a:t>
            </a:r>
          </a:p>
          <a:p>
            <a:r>
              <a:rPr lang="en-US" dirty="0" smtClean="0"/>
              <a:t>W – Manual Checks w/o match</a:t>
            </a:r>
          </a:p>
          <a:p>
            <a:r>
              <a:rPr lang="en-US" dirty="0" smtClean="0"/>
              <a:t>K – A/P Checks</a:t>
            </a:r>
          </a:p>
          <a:p>
            <a:r>
              <a:rPr lang="en-US" dirty="0" smtClean="0"/>
              <a:t>IB – settled invoice batches and unposted  invoice batches (we delete)</a:t>
            </a:r>
          </a:p>
          <a:p>
            <a:r>
              <a:rPr lang="en-US" dirty="0" smtClean="0"/>
              <a:t>RB – unposted cash receipt batches (we delete)</a:t>
            </a:r>
          </a:p>
          <a:p>
            <a:r>
              <a:rPr lang="en-US" dirty="0" smtClean="0"/>
              <a:t>Unposted Voids</a:t>
            </a:r>
            <a:endParaRPr lang="en-US" dirty="0"/>
          </a:p>
        </p:txBody>
      </p:sp>
    </p:spTree>
    <p:extLst>
      <p:ext uri="{BB962C8B-B14F-4D97-AF65-F5344CB8AC3E}">
        <p14:creationId xmlns:p14="http://schemas.microsoft.com/office/powerpoint/2010/main" val="17749156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versus Voiding</a:t>
            </a:r>
            <a:endParaRPr lang="en-US" dirty="0"/>
          </a:p>
        </p:txBody>
      </p:sp>
      <p:sp>
        <p:nvSpPr>
          <p:cNvPr id="3" name="Content Placeholder 2"/>
          <p:cNvSpPr>
            <a:spLocks noGrp="1"/>
          </p:cNvSpPr>
          <p:nvPr>
            <p:ph idx="1"/>
          </p:nvPr>
        </p:nvSpPr>
        <p:spPr/>
        <p:txBody>
          <a:bodyPr/>
          <a:lstStyle/>
          <a:p>
            <a:r>
              <a:rPr lang="en-US" dirty="0" smtClean="0"/>
              <a:t>Deleting is for transactions that haven’t been posted</a:t>
            </a:r>
          </a:p>
          <a:p>
            <a:r>
              <a:rPr lang="en-US" dirty="0" smtClean="0"/>
              <a:t>Voiding is for transactions that have been posted</a:t>
            </a:r>
          </a:p>
          <a:p>
            <a:pPr marL="0" indent="0">
              <a:buNone/>
            </a:pP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004268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a:t>
            </a:r>
            <a:endParaRPr lang="en-US" dirty="0"/>
          </a:p>
        </p:txBody>
      </p:sp>
      <p:sp>
        <p:nvSpPr>
          <p:cNvPr id="3" name="Content Placeholder 2"/>
          <p:cNvSpPr>
            <a:spLocks noGrp="1"/>
          </p:cNvSpPr>
          <p:nvPr>
            <p:ph idx="1"/>
          </p:nvPr>
        </p:nvSpPr>
        <p:spPr/>
        <p:txBody>
          <a:bodyPr/>
          <a:lstStyle/>
          <a:p>
            <a:r>
              <a:rPr lang="en-US" dirty="0" smtClean="0"/>
              <a:t>Chad Pinger, </a:t>
            </a:r>
            <a:r>
              <a:rPr lang="en-US" dirty="0"/>
              <a:t>Financial Systems and Reports Coordinator</a:t>
            </a:r>
            <a:endParaRPr lang="en-US" dirty="0" smtClean="0"/>
          </a:p>
          <a:p>
            <a:pPr lvl="1"/>
            <a:r>
              <a:rPr lang="en-US" dirty="0"/>
              <a:t>3</a:t>
            </a:r>
            <a:r>
              <a:rPr lang="en-US" dirty="0" smtClean="0"/>
              <a:t> ½ yrs. State </a:t>
            </a:r>
            <a:r>
              <a:rPr lang="en-US" dirty="0"/>
              <a:t>Employee, was at Dept. of </a:t>
            </a:r>
            <a:r>
              <a:rPr lang="en-US" dirty="0" smtClean="0"/>
              <a:t>Health and Human Services</a:t>
            </a:r>
            <a:endParaRPr lang="en-US" dirty="0"/>
          </a:p>
          <a:p>
            <a:pPr lvl="1"/>
            <a:r>
              <a:rPr lang="en-US" dirty="0"/>
              <a:t>Bachelor’s Degree in Business </a:t>
            </a:r>
            <a:r>
              <a:rPr lang="en-US" dirty="0" smtClean="0"/>
              <a:t>Administration, Finance.</a:t>
            </a:r>
            <a:endParaRPr lang="en-US" dirty="0"/>
          </a:p>
          <a:p>
            <a:pPr lvl="1"/>
            <a:endParaRPr lang="en-US" dirty="0"/>
          </a:p>
        </p:txBody>
      </p:sp>
    </p:spTree>
    <p:extLst>
      <p:ext uri="{BB962C8B-B14F-4D97-AF65-F5344CB8AC3E}">
        <p14:creationId xmlns:p14="http://schemas.microsoft.com/office/powerpoint/2010/main" val="3949207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Voiding Transactions</a:t>
            </a:r>
            <a:endParaRPr lang="en-US" dirty="0"/>
          </a:p>
        </p:txBody>
      </p:sp>
      <p:sp>
        <p:nvSpPr>
          <p:cNvPr id="3" name="Content Placeholder 2"/>
          <p:cNvSpPr>
            <a:spLocks noGrp="1"/>
          </p:cNvSpPr>
          <p:nvPr>
            <p:ph idx="1"/>
          </p:nvPr>
        </p:nvSpPr>
        <p:spPr/>
        <p:txBody>
          <a:bodyPr>
            <a:normAutofit/>
          </a:bodyPr>
          <a:lstStyle/>
          <a:p>
            <a:r>
              <a:rPr lang="en-US" dirty="0" smtClean="0"/>
              <a:t>If you void a transaction, the original batch MUST be approved and posted </a:t>
            </a:r>
          </a:p>
          <a:p>
            <a:pPr marL="0" indent="0">
              <a:buNone/>
            </a:pPr>
            <a:endParaRPr lang="en-US" dirty="0" smtClean="0"/>
          </a:p>
          <a:p>
            <a:r>
              <a:rPr lang="en-US" dirty="0" smtClean="0"/>
              <a:t>For the last 3 business days of the month:</a:t>
            </a:r>
          </a:p>
          <a:p>
            <a:pPr lvl="1"/>
            <a:r>
              <a:rPr lang="en-US" dirty="0" smtClean="0"/>
              <a:t>The G/L date MUST be set to the next month</a:t>
            </a:r>
          </a:p>
          <a:p>
            <a:pPr lvl="1"/>
            <a:r>
              <a:rPr lang="en-US" dirty="0" smtClean="0"/>
              <a:t>Example: Current date is 2/26/19; set the G/L date for 3/1/19</a:t>
            </a:r>
            <a:endParaRPr lang="en-US" dirty="0"/>
          </a:p>
        </p:txBody>
      </p:sp>
    </p:spTree>
    <p:extLst>
      <p:ext uri="{BB962C8B-B14F-4D97-AF65-F5344CB8AC3E}">
        <p14:creationId xmlns:p14="http://schemas.microsoft.com/office/powerpoint/2010/main" val="2899982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OIP Review</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17972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OIP – Operating Investment Pool</a:t>
            </a:r>
            <a:endParaRPr lang="en-US" dirty="0"/>
          </a:p>
        </p:txBody>
      </p:sp>
      <p:sp>
        <p:nvSpPr>
          <p:cNvPr id="3" name="Content Placeholder 2"/>
          <p:cNvSpPr>
            <a:spLocks noGrp="1"/>
          </p:cNvSpPr>
          <p:nvPr>
            <p:ph idx="1"/>
          </p:nvPr>
        </p:nvSpPr>
        <p:spPr/>
        <p:txBody>
          <a:bodyPr>
            <a:normAutofit fontScale="92500"/>
          </a:bodyPr>
          <a:lstStyle/>
          <a:p>
            <a:r>
              <a:rPr lang="en-US" dirty="0" smtClean="0"/>
              <a:t>Expect communication from me</a:t>
            </a:r>
          </a:p>
          <a:p>
            <a:r>
              <a:rPr lang="en-US" dirty="0" smtClean="0"/>
              <a:t>Verify all funds and business units receiving interest</a:t>
            </a:r>
          </a:p>
          <a:p>
            <a:r>
              <a:rPr lang="en-US" dirty="0" smtClean="0"/>
              <a:t>Annual Basis</a:t>
            </a:r>
          </a:p>
          <a:p>
            <a:r>
              <a:rPr lang="en-US" dirty="0" smtClean="0"/>
              <a:t>Agencies need to verify by email with me</a:t>
            </a:r>
          </a:p>
          <a:p>
            <a:r>
              <a:rPr lang="en-US" dirty="0" smtClean="0"/>
              <a:t>If changes need to be made, please submit an Investment Authorization Form</a:t>
            </a:r>
            <a:endParaRPr lang="en-US" dirty="0"/>
          </a:p>
          <a:p>
            <a:r>
              <a:rPr lang="en-US" dirty="0" smtClean="0"/>
              <a:t>Email verification and/or Investment Authorization Form to: </a:t>
            </a:r>
            <a:r>
              <a:rPr lang="en-US" dirty="0" smtClean="0">
                <a:hlinkClick r:id="rId2"/>
              </a:rPr>
              <a:t>Shannon.Muffly@Nebraska.gov</a:t>
            </a:r>
            <a:r>
              <a:rPr lang="en-US" dirty="0" smtClean="0"/>
              <a:t> </a:t>
            </a:r>
          </a:p>
        </p:txBody>
      </p:sp>
    </p:spTree>
    <p:extLst>
      <p:ext uri="{BB962C8B-B14F-4D97-AF65-F5344CB8AC3E}">
        <p14:creationId xmlns:p14="http://schemas.microsoft.com/office/powerpoint/2010/main" val="132523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 Summary by Fund Reviews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6298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 Reviews</a:t>
            </a:r>
            <a:endParaRPr lang="en-US" dirty="0"/>
          </a:p>
        </p:txBody>
      </p:sp>
      <p:sp>
        <p:nvSpPr>
          <p:cNvPr id="3" name="Content Placeholder 2"/>
          <p:cNvSpPr>
            <a:spLocks noGrp="1"/>
          </p:cNvSpPr>
          <p:nvPr>
            <p:ph idx="1"/>
          </p:nvPr>
        </p:nvSpPr>
        <p:spPr/>
        <p:txBody>
          <a:bodyPr>
            <a:normAutofit/>
          </a:bodyPr>
          <a:lstStyle/>
          <a:p>
            <a:r>
              <a:rPr lang="en-US" dirty="0" smtClean="0"/>
              <a:t>Monthly report on our website</a:t>
            </a:r>
          </a:p>
          <a:p>
            <a:r>
              <a:rPr lang="en-US" dirty="0" smtClean="0"/>
              <a:t>Agencies should review on a monthly basis</a:t>
            </a:r>
          </a:p>
          <a:p>
            <a:r>
              <a:rPr lang="en-US" dirty="0" smtClean="0"/>
              <a:t>Balance Sheet accounts (A/L) with negative balance</a:t>
            </a:r>
          </a:p>
          <a:p>
            <a:r>
              <a:rPr lang="en-US" dirty="0" smtClean="0"/>
              <a:t>Cleared up by fiscal year end</a:t>
            </a:r>
          </a:p>
        </p:txBody>
      </p:sp>
    </p:spTree>
    <p:extLst>
      <p:ext uri="{BB962C8B-B14F-4D97-AF65-F5344CB8AC3E}">
        <p14:creationId xmlns:p14="http://schemas.microsoft.com/office/powerpoint/2010/main" val="15564118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 Requests</a:t>
            </a:r>
            <a:endParaRPr lang="en-US" dirty="0"/>
          </a:p>
        </p:txBody>
      </p:sp>
      <p:sp>
        <p:nvSpPr>
          <p:cNvPr id="3" name="Subtitle 2"/>
          <p:cNvSpPr>
            <a:spLocks noGrp="1"/>
          </p:cNvSpPr>
          <p:nvPr>
            <p:ph type="subTitle" idx="1"/>
          </p:nvPr>
        </p:nvSpPr>
        <p:spPr/>
        <p:txBody>
          <a:bodyPr/>
          <a:lstStyle/>
          <a:p>
            <a:r>
              <a:rPr lang="en-US" dirty="0" smtClean="0"/>
              <a:t>Location and Availability</a:t>
            </a:r>
            <a:endParaRPr lang="en-US" dirty="0"/>
          </a:p>
        </p:txBody>
      </p:sp>
    </p:spTree>
    <p:extLst>
      <p:ext uri="{BB962C8B-B14F-4D97-AF65-F5344CB8AC3E}">
        <p14:creationId xmlns:p14="http://schemas.microsoft.com/office/powerpoint/2010/main" val="7622936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634065"/>
            <a:ext cx="9601196" cy="651934"/>
          </a:xfrm>
        </p:spPr>
        <p:txBody>
          <a:bodyPr>
            <a:normAutofit fontScale="90000"/>
          </a:bodyPr>
          <a:lstStyle/>
          <a:p>
            <a:pPr algn="l"/>
            <a:r>
              <a:rPr lang="en-US" dirty="0" smtClean="0"/>
              <a:t>Questions?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hlinkClick r:id="rId3"/>
              </a:rPr>
              <a:t>http://das.nebraska/accounting</a:t>
            </a:r>
            <a:endParaRPr lang="en-US" dirty="0" smtClean="0"/>
          </a:p>
          <a:p>
            <a:pPr lvl="1"/>
            <a:r>
              <a:rPr lang="en-US" dirty="0" smtClean="0"/>
              <a:t>Administrator’s Correspondence; closing schedule</a:t>
            </a:r>
          </a:p>
          <a:p>
            <a:pPr lvl="1"/>
            <a:r>
              <a:rPr lang="en-US" dirty="0" smtClean="0"/>
              <a:t>Accounting Policies; state accounting manual (section 11, encumbrance policy)</a:t>
            </a:r>
          </a:p>
          <a:p>
            <a:pPr lvl="1"/>
            <a:endParaRPr lang="en-US" dirty="0" smtClean="0">
              <a:hlinkClick r:id=""/>
            </a:endParaRPr>
          </a:p>
          <a:p>
            <a:r>
              <a:rPr lang="en-US" dirty="0" smtClean="0">
                <a:hlinkClick r:id=""/>
              </a:rPr>
              <a:t>http</a:t>
            </a:r>
            <a:r>
              <a:rPr lang="en-US" dirty="0">
                <a:hlinkClick r:id="rId4"/>
              </a:rPr>
              <a:t>://</a:t>
            </a:r>
            <a:r>
              <a:rPr lang="en-US" dirty="0" smtClean="0">
                <a:hlinkClick r:id="rId4"/>
              </a:rPr>
              <a:t>www.nebraskalegislature.gov/laws/browse-statutes.php</a:t>
            </a:r>
            <a:r>
              <a:rPr lang="en-US" dirty="0" smtClean="0"/>
              <a:t> </a:t>
            </a:r>
          </a:p>
          <a:p>
            <a:pPr marL="0" indent="0">
              <a:buNone/>
            </a:pPr>
            <a:r>
              <a:rPr lang="en-US" dirty="0"/>
              <a:t> </a:t>
            </a:r>
            <a:r>
              <a:rPr lang="en-US" dirty="0" smtClean="0"/>
              <a:t>       statutes 81-138.01 – 81-138.04</a:t>
            </a:r>
          </a:p>
          <a:p>
            <a:endParaRPr lang="en-US" dirty="0"/>
          </a:p>
          <a:p>
            <a:r>
              <a:rPr lang="en-US" dirty="0" smtClean="0"/>
              <a:t>Contact Info</a:t>
            </a:r>
          </a:p>
          <a:p>
            <a:pPr lvl="1"/>
            <a:r>
              <a:rPr lang="en-US" dirty="0" smtClean="0">
                <a:hlinkClick r:id="rId5"/>
              </a:rPr>
              <a:t>sheryl.hesseltine@nebraska.gov</a:t>
            </a:r>
            <a:r>
              <a:rPr lang="en-US" dirty="0" smtClean="0"/>
              <a:t>, 402-471-0610</a:t>
            </a:r>
          </a:p>
          <a:p>
            <a:pPr lvl="1"/>
            <a:r>
              <a:rPr lang="en-US" dirty="0" smtClean="0">
                <a:hlinkClick r:id="rId6"/>
              </a:rPr>
              <a:t>andrea.kiichler@nebraska.gov</a:t>
            </a:r>
            <a:r>
              <a:rPr lang="en-US" dirty="0" smtClean="0"/>
              <a:t>, 402-471-6621</a:t>
            </a:r>
          </a:p>
          <a:p>
            <a:pPr lvl="1"/>
            <a:r>
              <a:rPr lang="en-US" dirty="0" smtClean="0">
                <a:hlinkClick r:id="rId7"/>
              </a:rPr>
              <a:t>shannon.muffly@nebraska.gov</a:t>
            </a:r>
            <a:r>
              <a:rPr lang="en-US" dirty="0" smtClean="0"/>
              <a:t>, 402-471-0616</a:t>
            </a:r>
          </a:p>
          <a:p>
            <a:pPr lvl="1"/>
            <a:r>
              <a:rPr lang="en-US" dirty="0" smtClean="0">
                <a:hlinkClick r:id="rId8"/>
              </a:rPr>
              <a:t>kevin.le@nebraska.gov</a:t>
            </a:r>
            <a:r>
              <a:rPr lang="en-US" dirty="0" smtClean="0"/>
              <a:t>, 402-471-0622</a:t>
            </a:r>
            <a:endParaRPr lang="en-US" dirty="0"/>
          </a:p>
        </p:txBody>
      </p:sp>
      <p:pic>
        <p:nvPicPr>
          <p:cNvPr id="4" name="Picture 3"/>
          <p:cNvPicPr>
            <a:picLocks noChangeAspect="1"/>
          </p:cNvPicPr>
          <p:nvPr/>
        </p:nvPicPr>
        <p:blipFill>
          <a:blip r:embed="rId9"/>
          <a:stretch>
            <a:fillRect/>
          </a:stretch>
        </p:blipFill>
        <p:spPr>
          <a:xfrm>
            <a:off x="4044114" y="640289"/>
            <a:ext cx="3963905" cy="993776"/>
          </a:xfrm>
          <a:prstGeom prst="rect">
            <a:avLst/>
          </a:prstGeom>
          <a:ln w="19050">
            <a:noFill/>
          </a:ln>
        </p:spPr>
      </p:pic>
    </p:spTree>
    <p:extLst>
      <p:ext uri="{BB962C8B-B14F-4D97-AF65-F5344CB8AC3E}">
        <p14:creationId xmlns:p14="http://schemas.microsoft.com/office/powerpoint/2010/main" val="3035834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sz="2000" dirty="0" smtClean="0"/>
              <a:t>General Announcements</a:t>
            </a:r>
          </a:p>
          <a:p>
            <a:endParaRPr lang="en-US" sz="2000" dirty="0" smtClean="0"/>
          </a:p>
          <a:p>
            <a:r>
              <a:rPr lang="en-US" sz="2000" dirty="0" smtClean="0"/>
              <a:t>Use </a:t>
            </a:r>
            <a:r>
              <a:rPr lang="en-US" sz="2000" dirty="0" err="1" smtClean="0"/>
              <a:t>AS.State</a:t>
            </a:r>
            <a:r>
              <a:rPr lang="en-US" sz="2000" dirty="0" smtClean="0"/>
              <a:t> Accounting email for requests, do not send to individual email</a:t>
            </a:r>
          </a:p>
          <a:p>
            <a:endParaRPr lang="en-US" sz="2000" dirty="0" smtClean="0"/>
          </a:p>
          <a:p>
            <a:r>
              <a:rPr lang="en-US" sz="2000" dirty="0" smtClean="0"/>
              <a:t>Deactivation of user IDs upon employee Termination</a:t>
            </a:r>
          </a:p>
          <a:p>
            <a:endParaRPr lang="en-US" sz="2000" dirty="0" smtClean="0"/>
          </a:p>
          <a:p>
            <a:r>
              <a:rPr lang="en-US" sz="2000" dirty="0" smtClean="0"/>
              <a:t>Generic A/R E-mails-Ann Martinez</a:t>
            </a:r>
          </a:p>
          <a:p>
            <a:pPr marL="0" indent="0">
              <a:buNone/>
            </a:pPr>
            <a:endParaRPr lang="en-US" dirty="0" smtClean="0"/>
          </a:p>
        </p:txBody>
      </p:sp>
    </p:spTree>
    <p:extLst>
      <p:ext uri="{BB962C8B-B14F-4D97-AF65-F5344CB8AC3E}">
        <p14:creationId xmlns:p14="http://schemas.microsoft.com/office/powerpoint/2010/main" val="4067276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443789"/>
            <a:ext cx="6815669" cy="1942875"/>
          </a:xfrm>
        </p:spPr>
        <p:txBody>
          <a:bodyPr>
            <a:normAutofit fontScale="90000"/>
          </a:bodyPr>
          <a:lstStyle/>
          <a:p>
            <a:pPr algn="ctr"/>
            <a:r>
              <a:rPr lang="en-US" dirty="0" smtClean="0"/>
              <a:t/>
            </a:r>
            <a:br>
              <a:rPr lang="en-US" dirty="0" smtClean="0"/>
            </a:br>
            <a:r>
              <a:rPr lang="en-US" dirty="0" smtClean="0"/>
              <a:t>Purchase Order clean-up for Encumbrance process</a:t>
            </a:r>
            <a:endParaRPr lang="en-US" dirty="0"/>
          </a:p>
        </p:txBody>
      </p:sp>
      <p:sp>
        <p:nvSpPr>
          <p:cNvPr id="3" name="Subtitle 2"/>
          <p:cNvSpPr>
            <a:spLocks noGrp="1"/>
          </p:cNvSpPr>
          <p:nvPr>
            <p:ph type="subTitle" idx="1"/>
          </p:nvPr>
        </p:nvSpPr>
        <p:spPr>
          <a:xfrm>
            <a:off x="2692398" y="2903621"/>
            <a:ext cx="6815669" cy="2074778"/>
          </a:xfrm>
        </p:spPr>
        <p:txBody>
          <a:bodyPr>
            <a:normAutofit/>
          </a:bodyPr>
          <a:lstStyle/>
          <a:p>
            <a:endParaRPr lang="en-US" sz="1800" dirty="0"/>
          </a:p>
          <a:p>
            <a:endParaRPr lang="en-US" sz="1800" dirty="0"/>
          </a:p>
          <a:p>
            <a:r>
              <a:rPr lang="en-US" sz="1800" dirty="0"/>
              <a:t>Sheryl Hesseltine</a:t>
            </a:r>
          </a:p>
        </p:txBody>
      </p:sp>
    </p:spTree>
    <p:extLst>
      <p:ext uri="{BB962C8B-B14F-4D97-AF65-F5344CB8AC3E}">
        <p14:creationId xmlns:p14="http://schemas.microsoft.com/office/powerpoint/2010/main" val="3188000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an encumbrance?</a:t>
            </a:r>
            <a:endParaRPr lang="en-US" dirty="0"/>
          </a:p>
        </p:txBody>
      </p:sp>
      <p:sp>
        <p:nvSpPr>
          <p:cNvPr id="3" name="Content Placeholder 2"/>
          <p:cNvSpPr>
            <a:spLocks noGrp="1"/>
          </p:cNvSpPr>
          <p:nvPr>
            <p:ph idx="1"/>
          </p:nvPr>
        </p:nvSpPr>
        <p:spPr/>
        <p:txBody>
          <a:bodyPr/>
          <a:lstStyle/>
          <a:p>
            <a:pPr marL="0" indent="0" algn="ctr">
              <a:buNone/>
            </a:pPr>
            <a:r>
              <a:rPr lang="en-US" dirty="0" smtClean="0"/>
              <a:t>Financial obligations which are chargeable to a specific biennium’s appropriation and for which a part of the appropriation is reserved.</a:t>
            </a:r>
          </a:p>
          <a:p>
            <a:pPr marL="0" indent="0" algn="ctr">
              <a:buNone/>
            </a:pPr>
            <a:endParaRPr lang="en-US" dirty="0"/>
          </a:p>
          <a:p>
            <a:pPr marL="0" indent="0" algn="ctr">
              <a:buNone/>
            </a:pPr>
            <a:r>
              <a:rPr lang="en-US" dirty="0" smtClean="0"/>
              <a:t>Policy based on Statutes 81-138.01 – 81-138.04</a:t>
            </a:r>
          </a:p>
          <a:p>
            <a:pPr marL="0" indent="0" algn="ctr">
              <a:buNone/>
            </a:pPr>
            <a:endParaRPr lang="en-US" dirty="0"/>
          </a:p>
          <a:p>
            <a:pPr marL="0" indent="0" algn="ctr">
              <a:buNone/>
            </a:pPr>
            <a:r>
              <a:rPr lang="en-US" dirty="0" smtClean="0"/>
              <a:t>In simple terms:  an encumbrance is a reservation of an appropriation</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790393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2663"/>
            <a:ext cx="9601200" cy="1303337"/>
          </a:xfrm>
        </p:spPr>
        <p:txBody>
          <a:bodyPr>
            <a:normAutofit/>
          </a:bodyPr>
          <a:lstStyle/>
          <a:p>
            <a:r>
              <a:rPr lang="en-US" dirty="0" smtClean="0"/>
              <a:t>Valid Encumbrance: 81-138.01</a:t>
            </a:r>
            <a:endParaRPr lang="en-US" dirty="0"/>
          </a:p>
        </p:txBody>
      </p:sp>
      <p:sp>
        <p:nvSpPr>
          <p:cNvPr id="3" name="Content Placeholder 2"/>
          <p:cNvSpPr>
            <a:spLocks noGrp="1"/>
          </p:cNvSpPr>
          <p:nvPr>
            <p:ph idx="4294967295"/>
          </p:nvPr>
        </p:nvSpPr>
        <p:spPr>
          <a:xfrm>
            <a:off x="1355558" y="2557463"/>
            <a:ext cx="9280358" cy="3317875"/>
          </a:xfrm>
        </p:spPr>
        <p:txBody>
          <a:bodyPr/>
          <a:lstStyle/>
          <a:p>
            <a:r>
              <a:rPr lang="en-US" dirty="0" smtClean="0"/>
              <a:t>A purchase order is issued, but the </a:t>
            </a:r>
            <a:r>
              <a:rPr lang="en-US" u="sng" dirty="0" smtClean="0"/>
              <a:t>goods</a:t>
            </a:r>
            <a:r>
              <a:rPr lang="en-US" dirty="0" smtClean="0"/>
              <a:t> and accompanying invoice were not received and paid during the same biennium</a:t>
            </a:r>
          </a:p>
          <a:p>
            <a:r>
              <a:rPr lang="en-US" dirty="0" smtClean="0"/>
              <a:t>Goods or services were received, but an invoice has not been received and paid</a:t>
            </a:r>
          </a:p>
          <a:p>
            <a:r>
              <a:rPr lang="en-US" dirty="0" smtClean="0"/>
              <a:t>Goods or services and an invoice were received, but payment could not be made during the same biennium</a:t>
            </a:r>
            <a:endParaRPr lang="en-US" dirty="0"/>
          </a:p>
        </p:txBody>
      </p:sp>
    </p:spTree>
    <p:extLst>
      <p:ext uri="{BB962C8B-B14F-4D97-AF65-F5344CB8AC3E}">
        <p14:creationId xmlns:p14="http://schemas.microsoft.com/office/powerpoint/2010/main" val="1343247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 Encumbrance: 81-138.01</a:t>
            </a:r>
            <a:endParaRPr lang="en-US" dirty="0"/>
          </a:p>
        </p:txBody>
      </p:sp>
      <p:sp>
        <p:nvSpPr>
          <p:cNvPr id="3" name="Content Placeholder 2"/>
          <p:cNvSpPr>
            <a:spLocks noGrp="1"/>
          </p:cNvSpPr>
          <p:nvPr>
            <p:ph idx="1"/>
          </p:nvPr>
        </p:nvSpPr>
        <p:spPr/>
        <p:txBody>
          <a:bodyPr>
            <a:normAutofit/>
          </a:bodyPr>
          <a:lstStyle/>
          <a:p>
            <a:r>
              <a:rPr lang="en-US" dirty="0" smtClean="0"/>
              <a:t>Salaries have been earned and are payable to the employees, but have not been paid as of the end of the biennium as a result of pay periods not being consistent with the end of the biennium, except that higher education institutions may encumber payrolls for the remainder of the summer session which is in progress at the end of the state’s biennium if they have been budgeted and appropriated in such manner.</a:t>
            </a:r>
          </a:p>
        </p:txBody>
      </p:sp>
    </p:spTree>
    <p:extLst>
      <p:ext uri="{BB962C8B-B14F-4D97-AF65-F5344CB8AC3E}">
        <p14:creationId xmlns:p14="http://schemas.microsoft.com/office/powerpoint/2010/main" val="41754628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584</TotalTime>
  <Words>1904</Words>
  <Application>Microsoft Office PowerPoint</Application>
  <PresentationFormat>Widescreen</PresentationFormat>
  <Paragraphs>318</Paragraphs>
  <Slides>46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Garamond</vt:lpstr>
      <vt:lpstr>Organic</vt:lpstr>
      <vt:lpstr>                       State Accounting Business User Group (BUG) </vt:lpstr>
      <vt:lpstr>Agenda</vt:lpstr>
      <vt:lpstr>Welcome and introductions</vt:lpstr>
      <vt:lpstr>Welcome and introductions</vt:lpstr>
      <vt:lpstr>Announcements</vt:lpstr>
      <vt:lpstr> Purchase Order clean-up for Encumbrance process</vt:lpstr>
      <vt:lpstr>What is an encumbrance?</vt:lpstr>
      <vt:lpstr>Valid Encumbrance: 81-138.01</vt:lpstr>
      <vt:lpstr>Valid Encumbrance: 81-138.01</vt:lpstr>
      <vt:lpstr>Valid Encumbrance: 81-138.01</vt:lpstr>
      <vt:lpstr>Four ways to identify prior year obligations</vt:lpstr>
      <vt:lpstr>Automatic Encumbrances</vt:lpstr>
      <vt:lpstr>Automatic Encumbrances</vt:lpstr>
      <vt:lpstr> Purchase Orders</vt:lpstr>
      <vt:lpstr>Cancel a Purchase Order</vt:lpstr>
      <vt:lpstr>Review amounts encumbered through PO</vt:lpstr>
      <vt:lpstr>Review amounts encumbered through PO</vt:lpstr>
      <vt:lpstr>Review amounts encumbered through PO</vt:lpstr>
      <vt:lpstr>PA Commitment Inquiry</vt:lpstr>
      <vt:lpstr>PA Commitment Inquiry</vt:lpstr>
      <vt:lpstr>PA Commitment Inquiry</vt:lpstr>
      <vt:lpstr>Liquidating a Manual Encumbrance</vt:lpstr>
      <vt:lpstr>Liquidating a Manual Encumbrance</vt:lpstr>
      <vt:lpstr>Fixed Assets </vt:lpstr>
      <vt:lpstr>Fixed Assets </vt:lpstr>
      <vt:lpstr>Fixed Asset Factuals </vt:lpstr>
      <vt:lpstr>Master Record</vt:lpstr>
      <vt:lpstr>Posting Costs &amp; Checking it twice!</vt:lpstr>
      <vt:lpstr>Fixed Asset Reports = your besties!</vt:lpstr>
      <vt:lpstr>Fixed Asset Fumbles </vt:lpstr>
      <vt:lpstr>The Big Picture…why is this important? </vt:lpstr>
      <vt:lpstr>Monthly Checklist</vt:lpstr>
      <vt:lpstr>Monthly Checklist</vt:lpstr>
      <vt:lpstr>Monthly Checklist</vt:lpstr>
      <vt:lpstr>Month End Close</vt:lpstr>
      <vt:lpstr>When?</vt:lpstr>
      <vt:lpstr>Batch Types</vt:lpstr>
      <vt:lpstr>Batch Types</vt:lpstr>
      <vt:lpstr>Deleting versus Voiding</vt:lpstr>
      <vt:lpstr>Voiding Transactions</vt:lpstr>
      <vt:lpstr>OIP Review</vt:lpstr>
      <vt:lpstr>OIP – Operating Investment Pool</vt:lpstr>
      <vt:lpstr>Fund Summary by Fund Reviews</vt:lpstr>
      <vt:lpstr>Fund Reviews</vt:lpstr>
      <vt:lpstr>Fund Requests</vt:lpstr>
      <vt:lpstr>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Kiichler, Andrea</dc:creator>
  <cp:lastModifiedBy>Hesseltine, Sheryl</cp:lastModifiedBy>
  <cp:revision>37</cp:revision>
  <dcterms:created xsi:type="dcterms:W3CDTF">2019-03-11T15:57:31Z</dcterms:created>
  <dcterms:modified xsi:type="dcterms:W3CDTF">2019-03-21T18:34:08Z</dcterms:modified>
</cp:coreProperties>
</file>